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sldIdLst>
    <p:sldId id="272" r:id="rId5"/>
    <p:sldId id="276" r:id="rId6"/>
    <p:sldId id="285" r:id="rId7"/>
    <p:sldId id="286" r:id="rId8"/>
    <p:sldId id="287" r:id="rId9"/>
    <p:sldId id="305" r:id="rId10"/>
    <p:sldId id="292" r:id="rId11"/>
    <p:sldId id="293" r:id="rId12"/>
    <p:sldId id="294" r:id="rId13"/>
    <p:sldId id="288" r:id="rId14"/>
    <p:sldId id="289" r:id="rId15"/>
    <p:sldId id="295" r:id="rId16"/>
    <p:sldId id="296" r:id="rId17"/>
    <p:sldId id="290" r:id="rId18"/>
    <p:sldId id="297" r:id="rId19"/>
    <p:sldId id="302" r:id="rId20"/>
    <p:sldId id="303" r:id="rId21"/>
    <p:sldId id="298" r:id="rId22"/>
    <p:sldId id="299" r:id="rId23"/>
    <p:sldId id="301" r:id="rId24"/>
    <p:sldId id="300" r:id="rId25"/>
    <p:sldId id="291" r:id="rId26"/>
    <p:sldId id="304" r:id="rId27"/>
    <p:sldId id="30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0"/>
      </a:schemeClr>
    </dgm:fillClrLst>
    <dgm:linClrLst>
      <a:schemeClr val="accent2"/>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a:schemeClr val="accent2"/>
      <a:schemeClr val="accent3"/>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a:schemeClr val="accent2"/>
      <a:schemeClr val="accent3"/>
    </dgm:txFillClrLst>
    <dgm:txEffectClrLst/>
  </dgm:styleLbl>
</dgm:colorsDef>
</file>

<file path=ppt/diagrams/data1.xml><?xml version="1.0" encoding="utf-8"?>
<dgm:dataModel xmlns:dgm="http://schemas.openxmlformats.org/drawingml/2006/diagram" xmlns:a="http://schemas.openxmlformats.org/drawingml/2006/main">
  <dgm:ptLst>
    <dgm:pt modelId="{20685001-AAA9-442F-B375-25736430A43D}" type="doc">
      <dgm:prSet loTypeId="urn:microsoft.com/office/officeart/2018/5/layout/IconLeafLabelList" loCatId="icon" qsTypeId="urn:microsoft.com/office/officeart/2005/8/quickstyle/simple1" qsCatId="simple" csTypeId="urn:microsoft.com/office/officeart/2018/5/colors/Iconchunking_coloredtext_colorful2" csCatId="colorful" phldr="1"/>
      <dgm:spPr/>
      <dgm:t>
        <a:bodyPr/>
        <a:lstStyle/>
        <a:p>
          <a:endParaRPr lang="en-US"/>
        </a:p>
      </dgm:t>
    </dgm:pt>
    <dgm:pt modelId="{FA329216-3625-47C2-BCF5-BD2EA3789896}">
      <dgm:prSet/>
      <dgm:spPr/>
      <dgm:t>
        <a:bodyPr/>
        <a:lstStyle/>
        <a:p>
          <a:pPr>
            <a:lnSpc>
              <a:spcPct val="100000"/>
            </a:lnSpc>
            <a:defRPr cap="all"/>
          </a:pPr>
          <a:r>
            <a:rPr lang="en-US">
              <a:solidFill>
                <a:schemeClr val="tx1"/>
              </a:solidFill>
            </a:rPr>
            <a:t>Research Question</a:t>
          </a:r>
        </a:p>
      </dgm:t>
    </dgm:pt>
    <dgm:pt modelId="{01F708AD-E4B8-406B-9E2C-2E48B5B4D8AA}" type="parTrans" cxnId="{B8DC31A4-A06F-440E-96C1-784E9D5876FE}">
      <dgm:prSet/>
      <dgm:spPr/>
      <dgm:t>
        <a:bodyPr/>
        <a:lstStyle/>
        <a:p>
          <a:endParaRPr lang="en-US"/>
        </a:p>
      </dgm:t>
    </dgm:pt>
    <dgm:pt modelId="{379E5975-1E9F-409B-83CE-B7E5F2DB34ED}" type="sibTrans" cxnId="{B8DC31A4-A06F-440E-96C1-784E9D5876FE}">
      <dgm:prSet/>
      <dgm:spPr/>
      <dgm:t>
        <a:bodyPr/>
        <a:lstStyle/>
        <a:p>
          <a:endParaRPr lang="en-US"/>
        </a:p>
      </dgm:t>
    </dgm:pt>
    <dgm:pt modelId="{0C62C60D-A8F0-4423-A6C4-B47858C7CC05}">
      <dgm:prSet/>
      <dgm:spPr/>
      <dgm:t>
        <a:bodyPr/>
        <a:lstStyle/>
        <a:p>
          <a:pPr>
            <a:lnSpc>
              <a:spcPct val="100000"/>
            </a:lnSpc>
            <a:defRPr cap="all"/>
          </a:pPr>
          <a:r>
            <a:rPr lang="en-US" dirty="0">
              <a:solidFill>
                <a:schemeClr val="tx1"/>
              </a:solidFill>
            </a:rPr>
            <a:t>The Data</a:t>
          </a:r>
        </a:p>
      </dgm:t>
    </dgm:pt>
    <dgm:pt modelId="{DEECDE7E-D4A2-4D89-8899-50EF77D28B77}" type="parTrans" cxnId="{D19D4589-C45E-4E71-A82E-6BE161E9F184}">
      <dgm:prSet/>
      <dgm:spPr/>
      <dgm:t>
        <a:bodyPr/>
        <a:lstStyle/>
        <a:p>
          <a:endParaRPr lang="en-US"/>
        </a:p>
      </dgm:t>
    </dgm:pt>
    <dgm:pt modelId="{C611A9B0-AF01-4E76-91BB-F301C1B5EBE1}" type="sibTrans" cxnId="{D19D4589-C45E-4E71-A82E-6BE161E9F184}">
      <dgm:prSet/>
      <dgm:spPr/>
      <dgm:t>
        <a:bodyPr/>
        <a:lstStyle/>
        <a:p>
          <a:endParaRPr lang="en-US"/>
        </a:p>
      </dgm:t>
    </dgm:pt>
    <dgm:pt modelId="{EBA5858A-D288-4989-9533-F28DEEAC3D51}">
      <dgm:prSet/>
      <dgm:spPr/>
      <dgm:t>
        <a:bodyPr/>
        <a:lstStyle/>
        <a:p>
          <a:pPr>
            <a:lnSpc>
              <a:spcPct val="100000"/>
            </a:lnSpc>
            <a:defRPr cap="all"/>
          </a:pPr>
          <a:r>
            <a:rPr lang="en-US">
              <a:solidFill>
                <a:schemeClr val="tx1"/>
              </a:solidFill>
            </a:rPr>
            <a:t>Modeling</a:t>
          </a:r>
        </a:p>
      </dgm:t>
    </dgm:pt>
    <dgm:pt modelId="{34058324-78BB-4F30-97CB-C6EFFA524D55}" type="parTrans" cxnId="{9F46D53F-533D-467E-8FEC-1BF75A792D5E}">
      <dgm:prSet/>
      <dgm:spPr/>
      <dgm:t>
        <a:bodyPr/>
        <a:lstStyle/>
        <a:p>
          <a:endParaRPr lang="en-US"/>
        </a:p>
      </dgm:t>
    </dgm:pt>
    <dgm:pt modelId="{E93082F0-F4FC-4721-998E-6A4ABF02FBD6}" type="sibTrans" cxnId="{9F46D53F-533D-467E-8FEC-1BF75A792D5E}">
      <dgm:prSet/>
      <dgm:spPr/>
      <dgm:t>
        <a:bodyPr/>
        <a:lstStyle/>
        <a:p>
          <a:endParaRPr lang="en-US"/>
        </a:p>
      </dgm:t>
    </dgm:pt>
    <dgm:pt modelId="{62EC256E-91EB-4A7B-830B-A0D0075876B9}">
      <dgm:prSet/>
      <dgm:spPr/>
      <dgm:t>
        <a:bodyPr/>
        <a:lstStyle/>
        <a:p>
          <a:pPr>
            <a:lnSpc>
              <a:spcPct val="100000"/>
            </a:lnSpc>
            <a:defRPr cap="all"/>
          </a:pPr>
          <a:r>
            <a:rPr lang="en-US">
              <a:solidFill>
                <a:schemeClr val="tx1"/>
              </a:solidFill>
            </a:rPr>
            <a:t>Analysis &amp; Conclusions</a:t>
          </a:r>
        </a:p>
      </dgm:t>
    </dgm:pt>
    <dgm:pt modelId="{94CB757E-C623-43E4-9438-E0BE03B4DB12}" type="parTrans" cxnId="{E91C7F40-69BF-4166-AB20-888761BAE71F}">
      <dgm:prSet/>
      <dgm:spPr/>
      <dgm:t>
        <a:bodyPr/>
        <a:lstStyle/>
        <a:p>
          <a:endParaRPr lang="en-US"/>
        </a:p>
      </dgm:t>
    </dgm:pt>
    <dgm:pt modelId="{C23887E7-5B91-4F83-B71F-39F709864724}" type="sibTrans" cxnId="{E91C7F40-69BF-4166-AB20-888761BAE71F}">
      <dgm:prSet/>
      <dgm:spPr/>
      <dgm:t>
        <a:bodyPr/>
        <a:lstStyle/>
        <a:p>
          <a:endParaRPr lang="en-US"/>
        </a:p>
      </dgm:t>
    </dgm:pt>
    <dgm:pt modelId="{FF366836-6EA8-4113-BFBE-28FA61A0C053}" type="pres">
      <dgm:prSet presAssocID="{20685001-AAA9-442F-B375-25736430A43D}" presName="root" presStyleCnt="0">
        <dgm:presLayoutVars>
          <dgm:dir/>
          <dgm:resizeHandles val="exact"/>
        </dgm:presLayoutVars>
      </dgm:prSet>
      <dgm:spPr/>
    </dgm:pt>
    <dgm:pt modelId="{14A0FED6-3217-4B3A-8DC6-C2432EDEADB5}" type="pres">
      <dgm:prSet presAssocID="{FA329216-3625-47C2-BCF5-BD2EA3789896}" presName="compNode" presStyleCnt="0"/>
      <dgm:spPr/>
    </dgm:pt>
    <dgm:pt modelId="{17B5F204-4C29-4F5C-AC1E-9272343833CC}" type="pres">
      <dgm:prSet presAssocID="{FA329216-3625-47C2-BCF5-BD2EA3789896}" presName="iconBgRect" presStyleLbl="bgShp" presStyleIdx="0" presStyleCnt="4"/>
      <dgm:spPr>
        <a:prstGeom prst="round2DiagRect">
          <a:avLst>
            <a:gd name="adj1" fmla="val 29727"/>
            <a:gd name="adj2" fmla="val 0"/>
          </a:avLst>
        </a:prstGeom>
      </dgm:spPr>
    </dgm:pt>
    <dgm:pt modelId="{DB6A190B-1D24-41EE-95A3-420248264C3B}" type="pres">
      <dgm:prSet presAssocID="{FA329216-3625-47C2-BCF5-BD2EA37898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6B14DF1-64D2-4802-9D4D-D2F10D0D1C8E}" type="pres">
      <dgm:prSet presAssocID="{FA329216-3625-47C2-BCF5-BD2EA3789896}" presName="spaceRect" presStyleCnt="0"/>
      <dgm:spPr/>
    </dgm:pt>
    <dgm:pt modelId="{EB190605-7F9E-4427-B3A6-101C05D8F3D8}" type="pres">
      <dgm:prSet presAssocID="{FA329216-3625-47C2-BCF5-BD2EA3789896}" presName="textRect" presStyleLbl="revTx" presStyleIdx="0" presStyleCnt="4">
        <dgm:presLayoutVars>
          <dgm:chMax val="1"/>
          <dgm:chPref val="1"/>
        </dgm:presLayoutVars>
      </dgm:prSet>
      <dgm:spPr/>
    </dgm:pt>
    <dgm:pt modelId="{9474FA90-CAD8-4CC3-9FA5-484F80C17584}" type="pres">
      <dgm:prSet presAssocID="{379E5975-1E9F-409B-83CE-B7E5F2DB34ED}" presName="sibTrans" presStyleCnt="0"/>
      <dgm:spPr/>
    </dgm:pt>
    <dgm:pt modelId="{4888666C-4DF8-46F4-8996-44DF3A1425C5}" type="pres">
      <dgm:prSet presAssocID="{0C62C60D-A8F0-4423-A6C4-B47858C7CC05}" presName="compNode" presStyleCnt="0"/>
      <dgm:spPr/>
    </dgm:pt>
    <dgm:pt modelId="{F2AD57F3-C085-4226-9C4A-9682F3D0EB50}" type="pres">
      <dgm:prSet presAssocID="{0C62C60D-A8F0-4423-A6C4-B47858C7CC05}" presName="iconBgRect" presStyleLbl="bgShp" presStyleIdx="1" presStyleCnt="4"/>
      <dgm:spPr>
        <a:prstGeom prst="round2DiagRect">
          <a:avLst>
            <a:gd name="adj1" fmla="val 29727"/>
            <a:gd name="adj2" fmla="val 0"/>
          </a:avLst>
        </a:prstGeom>
      </dgm:spPr>
    </dgm:pt>
    <dgm:pt modelId="{EBE076DD-59AA-4AD0-863B-7818AD351DD3}" type="pres">
      <dgm:prSet presAssocID="{0C62C60D-A8F0-4423-A6C4-B47858C7CC0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BADDED24-5375-475C-A474-CB85FC19D36F}" type="pres">
      <dgm:prSet presAssocID="{0C62C60D-A8F0-4423-A6C4-B47858C7CC05}" presName="spaceRect" presStyleCnt="0"/>
      <dgm:spPr/>
    </dgm:pt>
    <dgm:pt modelId="{C4BDC446-CE57-4316-9889-514C3007DB9B}" type="pres">
      <dgm:prSet presAssocID="{0C62C60D-A8F0-4423-A6C4-B47858C7CC05}" presName="textRect" presStyleLbl="revTx" presStyleIdx="1" presStyleCnt="4">
        <dgm:presLayoutVars>
          <dgm:chMax val="1"/>
          <dgm:chPref val="1"/>
        </dgm:presLayoutVars>
      </dgm:prSet>
      <dgm:spPr/>
    </dgm:pt>
    <dgm:pt modelId="{9DF7FE3C-E013-425D-B158-F10A12F007B2}" type="pres">
      <dgm:prSet presAssocID="{C611A9B0-AF01-4E76-91BB-F301C1B5EBE1}" presName="sibTrans" presStyleCnt="0"/>
      <dgm:spPr/>
    </dgm:pt>
    <dgm:pt modelId="{72A54BB8-6753-4D56-8BC1-BAE83503D061}" type="pres">
      <dgm:prSet presAssocID="{EBA5858A-D288-4989-9533-F28DEEAC3D51}" presName="compNode" presStyleCnt="0"/>
      <dgm:spPr/>
    </dgm:pt>
    <dgm:pt modelId="{B248EA44-DF2E-48C1-978C-1D943C78C1F7}" type="pres">
      <dgm:prSet presAssocID="{EBA5858A-D288-4989-9533-F28DEEAC3D51}" presName="iconBgRect" presStyleLbl="bgShp" presStyleIdx="2" presStyleCnt="4"/>
      <dgm:spPr>
        <a:prstGeom prst="round2DiagRect">
          <a:avLst>
            <a:gd name="adj1" fmla="val 29727"/>
            <a:gd name="adj2" fmla="val 0"/>
          </a:avLst>
        </a:prstGeom>
      </dgm:spPr>
    </dgm:pt>
    <dgm:pt modelId="{875F14EE-BD2B-4565-9444-DF7B5FA7A222}" type="pres">
      <dgm:prSet presAssocID="{EBA5858A-D288-4989-9533-F28DEEAC3D5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2B6FC517-7F3C-4E32-A425-8B0F6E75667E}" type="pres">
      <dgm:prSet presAssocID="{EBA5858A-D288-4989-9533-F28DEEAC3D51}" presName="spaceRect" presStyleCnt="0"/>
      <dgm:spPr/>
    </dgm:pt>
    <dgm:pt modelId="{20916166-E357-4A4B-8DFE-87C7433215AA}" type="pres">
      <dgm:prSet presAssocID="{EBA5858A-D288-4989-9533-F28DEEAC3D51}" presName="textRect" presStyleLbl="revTx" presStyleIdx="2" presStyleCnt="4">
        <dgm:presLayoutVars>
          <dgm:chMax val="1"/>
          <dgm:chPref val="1"/>
        </dgm:presLayoutVars>
      </dgm:prSet>
      <dgm:spPr/>
    </dgm:pt>
    <dgm:pt modelId="{6EC1EE48-CA31-4C4C-9434-34FD8C23CA58}" type="pres">
      <dgm:prSet presAssocID="{E93082F0-F4FC-4721-998E-6A4ABF02FBD6}" presName="sibTrans" presStyleCnt="0"/>
      <dgm:spPr/>
    </dgm:pt>
    <dgm:pt modelId="{D552060C-EB1F-422D-B1DF-EF5747EC1BB9}" type="pres">
      <dgm:prSet presAssocID="{62EC256E-91EB-4A7B-830B-A0D0075876B9}" presName="compNode" presStyleCnt="0"/>
      <dgm:spPr/>
    </dgm:pt>
    <dgm:pt modelId="{3C096B49-7E28-4D8E-83BC-E9D32C3DAE92}" type="pres">
      <dgm:prSet presAssocID="{62EC256E-91EB-4A7B-830B-A0D0075876B9}" presName="iconBgRect" presStyleLbl="bgShp" presStyleIdx="3" presStyleCnt="4"/>
      <dgm:spPr>
        <a:prstGeom prst="round2DiagRect">
          <a:avLst>
            <a:gd name="adj1" fmla="val 29727"/>
            <a:gd name="adj2" fmla="val 0"/>
          </a:avLst>
        </a:prstGeom>
      </dgm:spPr>
    </dgm:pt>
    <dgm:pt modelId="{D19D6A7E-6C3B-4B7A-B2CE-15E451A32E50}" type="pres">
      <dgm:prSet presAssocID="{62EC256E-91EB-4A7B-830B-A0D0075876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tatistics"/>
        </a:ext>
      </dgm:extLst>
    </dgm:pt>
    <dgm:pt modelId="{350137D4-2B62-4AD8-9F44-09A43A1FDE07}" type="pres">
      <dgm:prSet presAssocID="{62EC256E-91EB-4A7B-830B-A0D0075876B9}" presName="spaceRect" presStyleCnt="0"/>
      <dgm:spPr/>
    </dgm:pt>
    <dgm:pt modelId="{5A5353AD-3008-416C-A14B-2C16503CD287}" type="pres">
      <dgm:prSet presAssocID="{62EC256E-91EB-4A7B-830B-A0D0075876B9}" presName="textRect" presStyleLbl="revTx" presStyleIdx="3" presStyleCnt="4">
        <dgm:presLayoutVars>
          <dgm:chMax val="1"/>
          <dgm:chPref val="1"/>
        </dgm:presLayoutVars>
      </dgm:prSet>
      <dgm:spPr/>
    </dgm:pt>
  </dgm:ptLst>
  <dgm:cxnLst>
    <dgm:cxn modelId="{9F46D53F-533D-467E-8FEC-1BF75A792D5E}" srcId="{20685001-AAA9-442F-B375-25736430A43D}" destId="{EBA5858A-D288-4989-9533-F28DEEAC3D51}" srcOrd="2" destOrd="0" parTransId="{34058324-78BB-4F30-97CB-C6EFFA524D55}" sibTransId="{E93082F0-F4FC-4721-998E-6A4ABF02FBD6}"/>
    <dgm:cxn modelId="{E91C7F40-69BF-4166-AB20-888761BAE71F}" srcId="{20685001-AAA9-442F-B375-25736430A43D}" destId="{62EC256E-91EB-4A7B-830B-A0D0075876B9}" srcOrd="3" destOrd="0" parTransId="{94CB757E-C623-43E4-9438-E0BE03B4DB12}" sibTransId="{C23887E7-5B91-4F83-B71F-39F709864724}"/>
    <dgm:cxn modelId="{D19D4589-C45E-4E71-A82E-6BE161E9F184}" srcId="{20685001-AAA9-442F-B375-25736430A43D}" destId="{0C62C60D-A8F0-4423-A6C4-B47858C7CC05}" srcOrd="1" destOrd="0" parTransId="{DEECDE7E-D4A2-4D89-8899-50EF77D28B77}" sibTransId="{C611A9B0-AF01-4E76-91BB-F301C1B5EBE1}"/>
    <dgm:cxn modelId="{8EB7B195-96B6-48D3-A613-A7A8059EAC88}" type="presOf" srcId="{0C62C60D-A8F0-4423-A6C4-B47858C7CC05}" destId="{C4BDC446-CE57-4316-9889-514C3007DB9B}" srcOrd="0" destOrd="0" presId="urn:microsoft.com/office/officeart/2018/5/layout/IconLeafLabelList"/>
    <dgm:cxn modelId="{6F711A9E-AAC1-48F6-BC83-BDDC23787DF5}" type="presOf" srcId="{EBA5858A-D288-4989-9533-F28DEEAC3D51}" destId="{20916166-E357-4A4B-8DFE-87C7433215AA}" srcOrd="0" destOrd="0" presId="urn:microsoft.com/office/officeart/2018/5/layout/IconLeafLabelList"/>
    <dgm:cxn modelId="{B8DC31A4-A06F-440E-96C1-784E9D5876FE}" srcId="{20685001-AAA9-442F-B375-25736430A43D}" destId="{FA329216-3625-47C2-BCF5-BD2EA3789896}" srcOrd="0" destOrd="0" parTransId="{01F708AD-E4B8-406B-9E2C-2E48B5B4D8AA}" sibTransId="{379E5975-1E9F-409B-83CE-B7E5F2DB34ED}"/>
    <dgm:cxn modelId="{D7AA3AA8-566A-4A91-ABB6-BD5A810BF22D}" type="presOf" srcId="{FA329216-3625-47C2-BCF5-BD2EA3789896}" destId="{EB190605-7F9E-4427-B3A6-101C05D8F3D8}" srcOrd="0" destOrd="0" presId="urn:microsoft.com/office/officeart/2018/5/layout/IconLeafLabelList"/>
    <dgm:cxn modelId="{951073C3-2D14-41C7-BB01-DF38F35B44CA}" type="presOf" srcId="{62EC256E-91EB-4A7B-830B-A0D0075876B9}" destId="{5A5353AD-3008-416C-A14B-2C16503CD287}" srcOrd="0" destOrd="0" presId="urn:microsoft.com/office/officeart/2018/5/layout/IconLeafLabelList"/>
    <dgm:cxn modelId="{E704BCC6-3BFA-4B3E-AE9B-9F5704936DC3}" type="presOf" srcId="{20685001-AAA9-442F-B375-25736430A43D}" destId="{FF366836-6EA8-4113-BFBE-28FA61A0C053}" srcOrd="0" destOrd="0" presId="urn:microsoft.com/office/officeart/2018/5/layout/IconLeafLabelList"/>
    <dgm:cxn modelId="{55BABC72-9960-4348-BA80-1EEB5B840C66}" type="presParOf" srcId="{FF366836-6EA8-4113-BFBE-28FA61A0C053}" destId="{14A0FED6-3217-4B3A-8DC6-C2432EDEADB5}" srcOrd="0" destOrd="0" presId="urn:microsoft.com/office/officeart/2018/5/layout/IconLeafLabelList"/>
    <dgm:cxn modelId="{9C208741-F0DE-4D43-B5D9-745C6961FF4F}" type="presParOf" srcId="{14A0FED6-3217-4B3A-8DC6-C2432EDEADB5}" destId="{17B5F204-4C29-4F5C-AC1E-9272343833CC}" srcOrd="0" destOrd="0" presId="urn:microsoft.com/office/officeart/2018/5/layout/IconLeafLabelList"/>
    <dgm:cxn modelId="{FB48CDF0-A960-4991-9FD8-1C8BD0897C6C}" type="presParOf" srcId="{14A0FED6-3217-4B3A-8DC6-C2432EDEADB5}" destId="{DB6A190B-1D24-41EE-95A3-420248264C3B}" srcOrd="1" destOrd="0" presId="urn:microsoft.com/office/officeart/2018/5/layout/IconLeafLabelList"/>
    <dgm:cxn modelId="{8DC55530-6C3E-41EA-A575-FB8079A0E09C}" type="presParOf" srcId="{14A0FED6-3217-4B3A-8DC6-C2432EDEADB5}" destId="{06B14DF1-64D2-4802-9D4D-D2F10D0D1C8E}" srcOrd="2" destOrd="0" presId="urn:microsoft.com/office/officeart/2018/5/layout/IconLeafLabelList"/>
    <dgm:cxn modelId="{9DD577A8-A521-4702-B8E1-EBA5B32A50D6}" type="presParOf" srcId="{14A0FED6-3217-4B3A-8DC6-C2432EDEADB5}" destId="{EB190605-7F9E-4427-B3A6-101C05D8F3D8}" srcOrd="3" destOrd="0" presId="urn:microsoft.com/office/officeart/2018/5/layout/IconLeafLabelList"/>
    <dgm:cxn modelId="{8B846B71-A05E-40B9-B7BD-3971C3E45E33}" type="presParOf" srcId="{FF366836-6EA8-4113-BFBE-28FA61A0C053}" destId="{9474FA90-CAD8-4CC3-9FA5-484F80C17584}" srcOrd="1" destOrd="0" presId="urn:microsoft.com/office/officeart/2018/5/layout/IconLeafLabelList"/>
    <dgm:cxn modelId="{64E61129-C6D8-4580-B107-60BA95D9F527}" type="presParOf" srcId="{FF366836-6EA8-4113-BFBE-28FA61A0C053}" destId="{4888666C-4DF8-46F4-8996-44DF3A1425C5}" srcOrd="2" destOrd="0" presId="urn:microsoft.com/office/officeart/2018/5/layout/IconLeafLabelList"/>
    <dgm:cxn modelId="{33E57193-304D-46C9-9E8D-3CC2201AC6F1}" type="presParOf" srcId="{4888666C-4DF8-46F4-8996-44DF3A1425C5}" destId="{F2AD57F3-C085-4226-9C4A-9682F3D0EB50}" srcOrd="0" destOrd="0" presId="urn:microsoft.com/office/officeart/2018/5/layout/IconLeafLabelList"/>
    <dgm:cxn modelId="{927367D6-1E33-42D8-A9EA-28D3EE2B28DB}" type="presParOf" srcId="{4888666C-4DF8-46F4-8996-44DF3A1425C5}" destId="{EBE076DD-59AA-4AD0-863B-7818AD351DD3}" srcOrd="1" destOrd="0" presId="urn:microsoft.com/office/officeart/2018/5/layout/IconLeafLabelList"/>
    <dgm:cxn modelId="{DB1E262E-6784-45E7-9336-0979F7A7714F}" type="presParOf" srcId="{4888666C-4DF8-46F4-8996-44DF3A1425C5}" destId="{BADDED24-5375-475C-A474-CB85FC19D36F}" srcOrd="2" destOrd="0" presId="urn:microsoft.com/office/officeart/2018/5/layout/IconLeafLabelList"/>
    <dgm:cxn modelId="{C32763DF-FABC-4DF2-972C-BEDDD3A14219}" type="presParOf" srcId="{4888666C-4DF8-46F4-8996-44DF3A1425C5}" destId="{C4BDC446-CE57-4316-9889-514C3007DB9B}" srcOrd="3" destOrd="0" presId="urn:microsoft.com/office/officeart/2018/5/layout/IconLeafLabelList"/>
    <dgm:cxn modelId="{A762BD2C-6EDB-460E-8BFE-11C7C83BC174}" type="presParOf" srcId="{FF366836-6EA8-4113-BFBE-28FA61A0C053}" destId="{9DF7FE3C-E013-425D-B158-F10A12F007B2}" srcOrd="3" destOrd="0" presId="urn:microsoft.com/office/officeart/2018/5/layout/IconLeafLabelList"/>
    <dgm:cxn modelId="{B56F92E5-DC30-47CD-AE9B-59AE5A3F6174}" type="presParOf" srcId="{FF366836-6EA8-4113-BFBE-28FA61A0C053}" destId="{72A54BB8-6753-4D56-8BC1-BAE83503D061}" srcOrd="4" destOrd="0" presId="urn:microsoft.com/office/officeart/2018/5/layout/IconLeafLabelList"/>
    <dgm:cxn modelId="{7CA50B55-8181-4DB9-A8D6-BEE3C9CFA7F8}" type="presParOf" srcId="{72A54BB8-6753-4D56-8BC1-BAE83503D061}" destId="{B248EA44-DF2E-48C1-978C-1D943C78C1F7}" srcOrd="0" destOrd="0" presId="urn:microsoft.com/office/officeart/2018/5/layout/IconLeafLabelList"/>
    <dgm:cxn modelId="{45CBD277-6D1A-445D-9B2E-8F54392649EA}" type="presParOf" srcId="{72A54BB8-6753-4D56-8BC1-BAE83503D061}" destId="{875F14EE-BD2B-4565-9444-DF7B5FA7A222}" srcOrd="1" destOrd="0" presId="urn:microsoft.com/office/officeart/2018/5/layout/IconLeafLabelList"/>
    <dgm:cxn modelId="{CA49236C-C897-416F-93D6-F66600851D95}" type="presParOf" srcId="{72A54BB8-6753-4D56-8BC1-BAE83503D061}" destId="{2B6FC517-7F3C-4E32-A425-8B0F6E75667E}" srcOrd="2" destOrd="0" presId="urn:microsoft.com/office/officeart/2018/5/layout/IconLeafLabelList"/>
    <dgm:cxn modelId="{1D48BF36-52A9-48DC-90CD-A3EFB0C199CF}" type="presParOf" srcId="{72A54BB8-6753-4D56-8BC1-BAE83503D061}" destId="{20916166-E357-4A4B-8DFE-87C7433215AA}" srcOrd="3" destOrd="0" presId="urn:microsoft.com/office/officeart/2018/5/layout/IconLeafLabelList"/>
    <dgm:cxn modelId="{3ED17E9A-2C16-4AEF-BCFD-A1D7A75E1B67}" type="presParOf" srcId="{FF366836-6EA8-4113-BFBE-28FA61A0C053}" destId="{6EC1EE48-CA31-4C4C-9434-34FD8C23CA58}" srcOrd="5" destOrd="0" presId="urn:microsoft.com/office/officeart/2018/5/layout/IconLeafLabelList"/>
    <dgm:cxn modelId="{81F8528D-4BD3-477E-9FB6-48E1F8D62054}" type="presParOf" srcId="{FF366836-6EA8-4113-BFBE-28FA61A0C053}" destId="{D552060C-EB1F-422D-B1DF-EF5747EC1BB9}" srcOrd="6" destOrd="0" presId="urn:microsoft.com/office/officeart/2018/5/layout/IconLeafLabelList"/>
    <dgm:cxn modelId="{9F940DBC-E338-4ACC-9456-188B96FAC2DA}" type="presParOf" srcId="{D552060C-EB1F-422D-B1DF-EF5747EC1BB9}" destId="{3C096B49-7E28-4D8E-83BC-E9D32C3DAE92}" srcOrd="0" destOrd="0" presId="urn:microsoft.com/office/officeart/2018/5/layout/IconLeafLabelList"/>
    <dgm:cxn modelId="{2125A5E5-5964-4F8E-83A6-F17F7D7C0F44}" type="presParOf" srcId="{D552060C-EB1F-422D-B1DF-EF5747EC1BB9}" destId="{D19D6A7E-6C3B-4B7A-B2CE-15E451A32E50}" srcOrd="1" destOrd="0" presId="urn:microsoft.com/office/officeart/2018/5/layout/IconLeafLabelList"/>
    <dgm:cxn modelId="{235907E4-7D3A-47C9-B7DE-57FBD3105664}" type="presParOf" srcId="{D552060C-EB1F-422D-B1DF-EF5747EC1BB9}" destId="{350137D4-2B62-4AD8-9F44-09A43A1FDE07}" srcOrd="2" destOrd="0" presId="urn:microsoft.com/office/officeart/2018/5/layout/IconLeafLabelList"/>
    <dgm:cxn modelId="{AB95465A-6E51-415C-B439-7668B2A061A5}" type="presParOf" srcId="{D552060C-EB1F-422D-B1DF-EF5747EC1BB9}" destId="{5A5353AD-3008-416C-A14B-2C16503CD28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B5F204-4C29-4F5C-AC1E-9272343833CC}">
      <dsp:nvSpPr>
        <dsp:cNvPr id="0" name=""/>
        <dsp:cNvSpPr/>
      </dsp:nvSpPr>
      <dsp:spPr>
        <a:xfrm>
          <a:off x="902727" y="660645"/>
          <a:ext cx="1261056" cy="1261056"/>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6A190B-1D24-41EE-95A3-420248264C3B}">
      <dsp:nvSpPr>
        <dsp:cNvPr id="0" name=""/>
        <dsp:cNvSpPr/>
      </dsp:nvSpPr>
      <dsp:spPr>
        <a:xfrm>
          <a:off x="1171477" y="929395"/>
          <a:ext cx="723556" cy="7235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190605-7F9E-4427-B3A6-101C05D8F3D8}">
      <dsp:nvSpPr>
        <dsp:cNvPr id="0" name=""/>
        <dsp:cNvSpPr/>
      </dsp:nvSpPr>
      <dsp:spPr>
        <a:xfrm>
          <a:off x="499603" y="2314490"/>
          <a:ext cx="2067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tx1"/>
              </a:solidFill>
            </a:rPr>
            <a:t>Research Question</a:t>
          </a:r>
        </a:p>
      </dsp:txBody>
      <dsp:txXfrm>
        <a:off x="499603" y="2314490"/>
        <a:ext cx="2067305" cy="720000"/>
      </dsp:txXfrm>
    </dsp:sp>
    <dsp:sp modelId="{F2AD57F3-C085-4226-9C4A-9682F3D0EB50}">
      <dsp:nvSpPr>
        <dsp:cNvPr id="0" name=""/>
        <dsp:cNvSpPr/>
      </dsp:nvSpPr>
      <dsp:spPr>
        <a:xfrm>
          <a:off x="3331811" y="660645"/>
          <a:ext cx="1261056" cy="1261056"/>
        </a:xfrm>
        <a:prstGeom prst="round2DiagRect">
          <a:avLst>
            <a:gd name="adj1" fmla="val 29727"/>
            <a:gd name="adj2" fmla="val 0"/>
          </a:avLst>
        </a:prstGeom>
        <a:solidFill>
          <a:schemeClr val="accent2">
            <a:hueOff val="737640"/>
            <a:satOff val="3400"/>
            <a:lumOff val="523"/>
            <a:alphaOff val="0"/>
          </a:schemeClr>
        </a:solidFill>
        <a:ln>
          <a:noFill/>
        </a:ln>
        <a:effectLst/>
      </dsp:spPr>
      <dsp:style>
        <a:lnRef idx="0">
          <a:scrgbClr r="0" g="0" b="0"/>
        </a:lnRef>
        <a:fillRef idx="1">
          <a:scrgbClr r="0" g="0" b="0"/>
        </a:fillRef>
        <a:effectRef idx="0">
          <a:scrgbClr r="0" g="0" b="0"/>
        </a:effectRef>
        <a:fontRef idx="minor"/>
      </dsp:style>
    </dsp:sp>
    <dsp:sp modelId="{EBE076DD-59AA-4AD0-863B-7818AD351DD3}">
      <dsp:nvSpPr>
        <dsp:cNvPr id="0" name=""/>
        <dsp:cNvSpPr/>
      </dsp:nvSpPr>
      <dsp:spPr>
        <a:xfrm>
          <a:off x="3600560" y="929395"/>
          <a:ext cx="723556" cy="7235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BDC446-CE57-4316-9889-514C3007DB9B}">
      <dsp:nvSpPr>
        <dsp:cNvPr id="0" name=""/>
        <dsp:cNvSpPr/>
      </dsp:nvSpPr>
      <dsp:spPr>
        <a:xfrm>
          <a:off x="2928686" y="2314490"/>
          <a:ext cx="2067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dirty="0">
              <a:solidFill>
                <a:schemeClr val="tx1"/>
              </a:solidFill>
            </a:rPr>
            <a:t>The Data</a:t>
          </a:r>
        </a:p>
      </dsp:txBody>
      <dsp:txXfrm>
        <a:off x="2928686" y="2314490"/>
        <a:ext cx="2067305" cy="720000"/>
      </dsp:txXfrm>
    </dsp:sp>
    <dsp:sp modelId="{B248EA44-DF2E-48C1-978C-1D943C78C1F7}">
      <dsp:nvSpPr>
        <dsp:cNvPr id="0" name=""/>
        <dsp:cNvSpPr/>
      </dsp:nvSpPr>
      <dsp:spPr>
        <a:xfrm>
          <a:off x="5760894" y="660645"/>
          <a:ext cx="1261056" cy="1261056"/>
        </a:xfrm>
        <a:prstGeom prst="round2DiagRect">
          <a:avLst>
            <a:gd name="adj1" fmla="val 29727"/>
            <a:gd name="adj2" fmla="val 0"/>
          </a:avLst>
        </a:prstGeom>
        <a:solidFill>
          <a:schemeClr val="accent2">
            <a:hueOff val="1475280"/>
            <a:satOff val="6801"/>
            <a:lumOff val="1046"/>
            <a:alphaOff val="0"/>
          </a:schemeClr>
        </a:solidFill>
        <a:ln>
          <a:noFill/>
        </a:ln>
        <a:effectLst/>
      </dsp:spPr>
      <dsp:style>
        <a:lnRef idx="0">
          <a:scrgbClr r="0" g="0" b="0"/>
        </a:lnRef>
        <a:fillRef idx="1">
          <a:scrgbClr r="0" g="0" b="0"/>
        </a:fillRef>
        <a:effectRef idx="0">
          <a:scrgbClr r="0" g="0" b="0"/>
        </a:effectRef>
        <a:fontRef idx="minor"/>
      </dsp:style>
    </dsp:sp>
    <dsp:sp modelId="{875F14EE-BD2B-4565-9444-DF7B5FA7A222}">
      <dsp:nvSpPr>
        <dsp:cNvPr id="0" name=""/>
        <dsp:cNvSpPr/>
      </dsp:nvSpPr>
      <dsp:spPr>
        <a:xfrm>
          <a:off x="6029644" y="929395"/>
          <a:ext cx="723556" cy="7235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0916166-E357-4A4B-8DFE-87C7433215AA}">
      <dsp:nvSpPr>
        <dsp:cNvPr id="0" name=""/>
        <dsp:cNvSpPr/>
      </dsp:nvSpPr>
      <dsp:spPr>
        <a:xfrm>
          <a:off x="5357770" y="2314490"/>
          <a:ext cx="2067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tx1"/>
              </a:solidFill>
            </a:rPr>
            <a:t>Modeling</a:t>
          </a:r>
        </a:p>
      </dsp:txBody>
      <dsp:txXfrm>
        <a:off x="5357770" y="2314490"/>
        <a:ext cx="2067305" cy="720000"/>
      </dsp:txXfrm>
    </dsp:sp>
    <dsp:sp modelId="{3C096B49-7E28-4D8E-83BC-E9D32C3DAE92}">
      <dsp:nvSpPr>
        <dsp:cNvPr id="0" name=""/>
        <dsp:cNvSpPr/>
      </dsp:nvSpPr>
      <dsp:spPr>
        <a:xfrm>
          <a:off x="8189978" y="660645"/>
          <a:ext cx="1261056" cy="1261056"/>
        </a:xfrm>
        <a:prstGeom prst="round2DiagRect">
          <a:avLst>
            <a:gd name="adj1" fmla="val 29727"/>
            <a:gd name="adj2" fmla="val 0"/>
          </a:avLst>
        </a:prstGeom>
        <a:solidFill>
          <a:schemeClr val="accent2">
            <a:hueOff val="2212920"/>
            <a:satOff val="10201"/>
            <a:lumOff val="1569"/>
            <a:alphaOff val="0"/>
          </a:schemeClr>
        </a:solidFill>
        <a:ln>
          <a:noFill/>
        </a:ln>
        <a:effectLst/>
      </dsp:spPr>
      <dsp:style>
        <a:lnRef idx="0">
          <a:scrgbClr r="0" g="0" b="0"/>
        </a:lnRef>
        <a:fillRef idx="1">
          <a:scrgbClr r="0" g="0" b="0"/>
        </a:fillRef>
        <a:effectRef idx="0">
          <a:scrgbClr r="0" g="0" b="0"/>
        </a:effectRef>
        <a:fontRef idx="minor"/>
      </dsp:style>
    </dsp:sp>
    <dsp:sp modelId="{D19D6A7E-6C3B-4B7A-B2CE-15E451A32E50}">
      <dsp:nvSpPr>
        <dsp:cNvPr id="0" name=""/>
        <dsp:cNvSpPr/>
      </dsp:nvSpPr>
      <dsp:spPr>
        <a:xfrm>
          <a:off x="8458727" y="929395"/>
          <a:ext cx="723556" cy="7235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5353AD-3008-416C-A14B-2C16503CD287}">
      <dsp:nvSpPr>
        <dsp:cNvPr id="0" name=""/>
        <dsp:cNvSpPr/>
      </dsp:nvSpPr>
      <dsp:spPr>
        <a:xfrm>
          <a:off x="7786853" y="2314490"/>
          <a:ext cx="206730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defRPr cap="all"/>
          </a:pPr>
          <a:r>
            <a:rPr lang="en-US" sz="2200" kern="1200">
              <a:solidFill>
                <a:schemeClr val="tx1"/>
              </a:solidFill>
            </a:rPr>
            <a:t>Analysis &amp; Conclusions</a:t>
          </a:r>
        </a:p>
      </dsp:txBody>
      <dsp:txXfrm>
        <a:off x="7786853" y="2314490"/>
        <a:ext cx="2067305"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D9FFCF-94C1-4977-88B3-E48C9013FEB6}" type="datetimeFigureOut">
              <a:rPr lang="en-US" smtClean="0"/>
              <a:t>5/11/2022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7E48D1-FA17-4B0C-9EED-C23B2F50007B}" type="slidenum">
              <a:rPr lang="en-US" smtClean="0"/>
              <a:t>‹#›</a:t>
            </a:fld>
            <a:endParaRPr lang="en-US" dirty="0"/>
          </a:p>
        </p:txBody>
      </p:sp>
    </p:spTree>
    <p:extLst>
      <p:ext uri="{BB962C8B-B14F-4D97-AF65-F5344CB8AC3E}">
        <p14:creationId xmlns:p14="http://schemas.microsoft.com/office/powerpoint/2010/main" val="2484855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6563AE3-6165-477E-B4AC-9B3412918D61}"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DFC2EE-FFAF-4366-98C1-43C4CEFB55EF}"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D83A05-EC24-455F-BFCB-2E55E407986A}"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BE9370-6BB7-4EF8-9E2D-9533872D284C}"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2F83615-2EC9-4735-AD2E-D9457C5002CE}"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27DD6B3-3B41-49CE-98D5-AC9EE2F2F33D}"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1125171-AF6E-46EE-B462-69A57C481BD1}"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578F7C-C03F-4CF0-9FC1-0AB03D8F40F3}"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16AFDB6-9594-45AB-A1B6-CD0423EFC07A}"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018CD63-1374-4A34-8074-9B66A788C7C8}"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A37F04E-7C36-4823-8C8B-35A5D008BA2E}" type="datetime1">
              <a:rPr lang="en-US" smtClean="0"/>
              <a:t>5/11/2022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80FDC9-585F-41B3-9C7B-6446A15C1903}"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9C652F-1DAD-42D5-A23C-D4AEC11DFD15}" type="datetime1">
              <a:rPr lang="en-US" smtClean="0"/>
              <a:t>5/11/2022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947135-D7B7-4ADD-B6AD-D96D1D030C29}" type="datetime1">
              <a:rPr lang="en-US" smtClean="0"/>
              <a:t>5/11/2022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FC6172-7614-4123-9FD1-084D61691C18}" type="datetime1">
              <a:rPr lang="en-US" smtClean="0"/>
              <a:t>5/11/2022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704FCD9-8A14-49F0-A39B-63DB602051B5}"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AD423-9581-4C2E-BC53-589648DAFB65}" type="datetime1">
              <a:rPr lang="en-US" smtClean="0"/>
              <a:t>5/11/2022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4FB0BD-5465-47FB-B38A-091AC0FE3276}" type="datetime1">
              <a:rPr lang="en-US" smtClean="0"/>
              <a:t>5/11/2022</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towardsdatascience.com/confusion-matrix-for-your-multi-class-machine-learning-model-ff9aa3bf7826" TargetMode="External"/><Relationship Id="rId3" Type="http://schemas.openxmlformats.org/officeDocument/2006/relationships/hyperlink" Target="https://www.unb.ca/cic/datasets/ids-2017.html" TargetMode="External"/><Relationship Id="rId7" Type="http://schemas.openxmlformats.org/officeDocument/2006/relationships/hyperlink" Target="https://towardsdatascience.com/micro-macro-weighted-averages-of-f1-score-clearly-explained-b603420b292f" TargetMode="Externa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hyperlink" Target="https://muthu.co/understanding-the-classification-report-in-sklearn/" TargetMode="External"/><Relationship Id="rId11" Type="http://schemas.openxmlformats.org/officeDocument/2006/relationships/hyperlink" Target="https://towardsdatascience.com/comparative-study-on-classic-machine-learning-algorithms-24f9ff6ab222" TargetMode="External"/><Relationship Id="rId5" Type="http://schemas.openxmlformats.org/officeDocument/2006/relationships/hyperlink" Target="https://machinelearningmastery.com/calculate-principal-component-analysis-scratch-python/" TargetMode="External"/><Relationship Id="rId10" Type="http://schemas.openxmlformats.org/officeDocument/2006/relationships/hyperlink" Target="https://machinelearningmastery.com/tour-of-evaluation-metrics-for-imbalanced-classification/" TargetMode="External"/><Relationship Id="rId4" Type="http://schemas.openxmlformats.org/officeDocument/2006/relationships/hyperlink" Target="https://www.activestate.com/resources/quick-reads/how-to-classify-data-in-python/" TargetMode="External"/><Relationship Id="rId9" Type="http://schemas.openxmlformats.org/officeDocument/2006/relationships/hyperlink" Target="https://towardsdatascience.com/gridsearchcv-for-beginners-db48a90114e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6.sv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5.png"/><Relationship Id="rId2" Type="http://schemas.openxmlformats.org/officeDocument/2006/relationships/image" Target="../media/image2.jpeg"/><Relationship Id="rId16" Type="http://schemas.openxmlformats.org/officeDocument/2006/relationships/image" Target="../media/image24.svg"/><Relationship Id="rId20" Type="http://schemas.openxmlformats.org/officeDocument/2006/relationships/image" Target="../media/image28.sv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19" Type="http://schemas.openxmlformats.org/officeDocument/2006/relationships/image" Target="../media/image27.png"/><Relationship Id="rId4" Type="http://schemas.openxmlformats.org/officeDocument/2006/relationships/image" Target="../media/image12.svg"/><Relationship Id="rId9" Type="http://schemas.openxmlformats.org/officeDocument/2006/relationships/image" Target="../media/image17.png"/><Relationship Id="rId14" Type="http://schemas.openxmlformats.org/officeDocument/2006/relationships/image" Target="../media/image22.sv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35.emf"/><Relationship Id="rId3" Type="http://schemas.openxmlformats.org/officeDocument/2006/relationships/image" Target="../media/image29.png"/><Relationship Id="rId7" Type="http://schemas.openxmlformats.org/officeDocument/2006/relationships/image" Target="../media/image11.png"/><Relationship Id="rId12" Type="http://schemas.openxmlformats.org/officeDocument/2006/relationships/image" Target="../media/image34.emf"/><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33.emf"/><Relationship Id="rId5" Type="http://schemas.openxmlformats.org/officeDocument/2006/relationships/image" Target="../media/image13.png"/><Relationship Id="rId10" Type="http://schemas.openxmlformats.org/officeDocument/2006/relationships/image" Target="../media/image32.svg"/><Relationship Id="rId4" Type="http://schemas.openxmlformats.org/officeDocument/2006/relationships/image" Target="../media/image30.svg"/><Relationship Id="rId9" Type="http://schemas.openxmlformats.org/officeDocument/2006/relationships/image" Target="../media/image31.png"/><Relationship Id="rId14" Type="http://schemas.openxmlformats.org/officeDocument/2006/relationships/image" Target="../media/image36.emf"/></Relationships>
</file>

<file path=ppt/slides/_rels/slide7.xml.rels><?xml version="1.0" encoding="UTF-8" standalone="yes"?>
<Relationships xmlns="http://schemas.openxmlformats.org/package/2006/relationships"><Relationship Id="rId3" Type="http://schemas.openxmlformats.org/officeDocument/2006/relationships/hyperlink" Target="https://www.unb.ca/cic/datasets/ids-2017.html" TargetMode="Externa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FB2A0140-2D8F-4CD1-B57A-0DFBC1614976}"/>
              </a:ext>
            </a:extLst>
          </p:cNvPr>
          <p:cNvPicPr>
            <a:picLocks noChangeAspect="1"/>
          </p:cNvPicPr>
          <p:nvPr/>
        </p:nvPicPr>
        <p:blipFill rotWithShape="1">
          <a:blip r:embed="rId3"/>
          <a:srcRect t="6584" b="9171"/>
          <a:stretch/>
        </p:blipFill>
        <p:spPr>
          <a:xfrm>
            <a:off x="20" y="2030"/>
            <a:ext cx="12191980" cy="6855970"/>
          </a:xfrm>
          <a:prstGeom prst="rect">
            <a:avLst/>
          </a:prstGeom>
        </p:spPr>
      </p:pic>
      <p:sp>
        <p:nvSpPr>
          <p:cNvPr id="17" name="Rectangle 16">
            <a:extLst>
              <a:ext uri="{FF2B5EF4-FFF2-40B4-BE49-F238E27FC236}">
                <a16:creationId xmlns:a16="http://schemas.microsoft.com/office/drawing/2014/main" id="{BD1CAB03-F6A4-4736-85F6-261056424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3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3E2321B3-5D47-422E-8DD6-192DA485FF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dpi="0" rotWithShape="1">
            <a:blip r:embed="rId2">
              <a:alphaModFix amt="30000"/>
              <a:duotone>
                <a:prstClr val="black"/>
                <a:schemeClr val="accent3">
                  <a:tint val="45000"/>
                  <a:satMod val="400000"/>
                </a:schemeClr>
              </a:duotone>
            </a:blip>
            <a:srcRect/>
            <a:tile tx="0" ty="0" sx="100000" sy="100000" flip="none" algn="ctr"/>
          </a:blip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35B1F3-451A-44B0-8D86-3FB6C9149498}"/>
              </a:ext>
            </a:extLst>
          </p:cNvPr>
          <p:cNvSpPr>
            <a:spLocks noGrp="1"/>
          </p:cNvSpPr>
          <p:nvPr>
            <p:ph type="ctrTitle"/>
          </p:nvPr>
        </p:nvSpPr>
        <p:spPr>
          <a:xfrm>
            <a:off x="1595269" y="1122363"/>
            <a:ext cx="9001462" cy="2387600"/>
          </a:xfrm>
        </p:spPr>
        <p:txBody>
          <a:bodyPr>
            <a:normAutofit/>
          </a:bodyPr>
          <a:lstStyle/>
          <a:p>
            <a:r>
              <a:rPr lang="en-US" dirty="0">
                <a:solidFill>
                  <a:srgbClr val="FFFFFF"/>
                </a:solidFill>
              </a:rPr>
              <a:t>Malware prediction:</a:t>
            </a:r>
            <a:br>
              <a:rPr lang="en-US" dirty="0">
                <a:solidFill>
                  <a:srgbClr val="FFFFFF"/>
                </a:solidFill>
              </a:rPr>
            </a:br>
            <a:r>
              <a:rPr lang="en-US" sz="3200" dirty="0">
                <a:solidFill>
                  <a:srgbClr val="FFFFFF"/>
                </a:solidFill>
              </a:rPr>
              <a:t>A supervised classification model</a:t>
            </a:r>
          </a:p>
        </p:txBody>
      </p:sp>
      <p:sp>
        <p:nvSpPr>
          <p:cNvPr id="3" name="Subtitle 2">
            <a:extLst>
              <a:ext uri="{FF2B5EF4-FFF2-40B4-BE49-F238E27FC236}">
                <a16:creationId xmlns:a16="http://schemas.microsoft.com/office/drawing/2014/main" id="{7C85D3CE-F0EC-43FD-844C-7302013D95CF}"/>
              </a:ext>
            </a:extLst>
          </p:cNvPr>
          <p:cNvSpPr>
            <a:spLocks noGrp="1"/>
          </p:cNvSpPr>
          <p:nvPr>
            <p:ph type="subTitle" idx="1"/>
          </p:nvPr>
        </p:nvSpPr>
        <p:spPr>
          <a:xfrm>
            <a:off x="1595269" y="3602038"/>
            <a:ext cx="9001462" cy="1655762"/>
          </a:xfrm>
        </p:spPr>
        <p:txBody>
          <a:bodyPr>
            <a:normAutofit/>
          </a:bodyPr>
          <a:lstStyle/>
          <a:p>
            <a:r>
              <a:rPr lang="en-US" dirty="0">
                <a:solidFill>
                  <a:srgbClr val="FFFFFF"/>
                </a:solidFill>
              </a:rPr>
              <a:t>DATA602 – Spring 2022 </a:t>
            </a:r>
          </a:p>
          <a:p>
            <a:r>
              <a:rPr lang="en-US" dirty="0">
                <a:solidFill>
                  <a:srgbClr val="FFFFFF"/>
                </a:solidFill>
              </a:rPr>
              <a:t>Michael Ippolito</a:t>
            </a:r>
          </a:p>
          <a:p>
            <a:r>
              <a:rPr lang="en-US" dirty="0">
                <a:solidFill>
                  <a:srgbClr val="FFFFFF"/>
                </a:solidFill>
              </a:rPr>
              <a:t>michael.ippolito@gmail.com</a:t>
            </a:r>
          </a:p>
        </p:txBody>
      </p:sp>
    </p:spTree>
    <p:extLst>
      <p:ext uri="{BB962C8B-B14F-4D97-AF65-F5344CB8AC3E}">
        <p14:creationId xmlns:p14="http://schemas.microsoft.com/office/powerpoint/2010/main" val="696922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Data wrangling/tidying</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a:bodyPr>
          <a:lstStyle/>
          <a:p>
            <a:r>
              <a:rPr lang="en-US" sz="2800" dirty="0"/>
              <a:t>Remove leading/trailing spaces in column names</a:t>
            </a:r>
          </a:p>
          <a:p>
            <a:r>
              <a:rPr lang="en-US" sz="2800" dirty="0"/>
              <a:t>Convert categorical variables to dummies:</a:t>
            </a:r>
          </a:p>
          <a:p>
            <a:pPr lvl="1"/>
            <a:r>
              <a:rPr lang="en-US" sz="2800" dirty="0"/>
              <a:t>Day of week</a:t>
            </a:r>
          </a:p>
          <a:p>
            <a:pPr lvl="1"/>
            <a:r>
              <a:rPr lang="en-US" sz="2800" dirty="0"/>
              <a:t>Protocol (TCP, UDP, ICMP)</a:t>
            </a:r>
          </a:p>
          <a:p>
            <a:r>
              <a:rPr lang="en-US" sz="2800" dirty="0"/>
              <a:t>Replace special characters</a:t>
            </a:r>
          </a:p>
          <a:p>
            <a:r>
              <a:rPr lang="en-US" sz="2800" dirty="0"/>
              <a:t>Drop rows with </a:t>
            </a:r>
            <a:r>
              <a:rPr lang="en-US" sz="2800" dirty="0" err="1"/>
              <a:t>NaN</a:t>
            </a:r>
            <a:r>
              <a:rPr lang="en-US" sz="2800" dirty="0"/>
              <a:t> or infinite values:</a:t>
            </a:r>
          </a:p>
          <a:p>
            <a:pPr lvl="1"/>
            <a:r>
              <a:rPr lang="en-US" sz="2600" dirty="0" err="1"/>
              <a:t>flow_bps</a:t>
            </a:r>
            <a:r>
              <a:rPr lang="en-US" sz="2600" dirty="0"/>
              <a:t> (1509 rows)</a:t>
            </a:r>
          </a:p>
          <a:p>
            <a:pPr lvl="1"/>
            <a:r>
              <a:rPr lang="en-US" sz="2600" dirty="0" err="1"/>
              <a:t>flow_pps</a:t>
            </a:r>
            <a:r>
              <a:rPr lang="en-US" sz="2600" dirty="0"/>
              <a:t> (1358 rows)</a:t>
            </a:r>
          </a:p>
        </p:txBody>
      </p:sp>
      <p:sp>
        <p:nvSpPr>
          <p:cNvPr id="6" name="TextBox 5">
            <a:extLst>
              <a:ext uri="{FF2B5EF4-FFF2-40B4-BE49-F238E27FC236}">
                <a16:creationId xmlns:a16="http://schemas.microsoft.com/office/drawing/2014/main" id="{C2D7F211-3161-BF29-A0DE-A0F24E01422E}"/>
              </a:ext>
            </a:extLst>
          </p:cNvPr>
          <p:cNvSpPr txBox="1"/>
          <p:nvPr/>
        </p:nvSpPr>
        <p:spPr>
          <a:xfrm>
            <a:off x="7707745" y="3119120"/>
            <a:ext cx="3982720" cy="2308324"/>
          </a:xfrm>
          <a:prstGeom prst="rect">
            <a:avLst/>
          </a:prstGeom>
          <a:noFill/>
          <a:ln>
            <a:solidFill>
              <a:schemeClr val="lt1">
                <a:hueOff val="0"/>
                <a:satOff val="0"/>
                <a:lumOff val="0"/>
              </a:schemeClr>
            </a:solidFill>
          </a:ln>
        </p:spPr>
        <p:txBody>
          <a:bodyPr wrap="square" rtlCol="0">
            <a:spAutoFit/>
          </a:bodyPr>
          <a:lstStyle/>
          <a:p>
            <a:pPr marL="285750" indent="-285750">
              <a:buFont typeface="Arial" panose="020B0604020202020204" pitchFamily="34" charset="0"/>
              <a:buChar char="•"/>
            </a:pPr>
            <a:r>
              <a:rPr lang="en-US" sz="3600" dirty="0"/>
              <a:t>Observations:</a:t>
            </a:r>
            <a:br>
              <a:rPr lang="en-US" sz="3600" dirty="0"/>
            </a:br>
            <a:r>
              <a:rPr lang="en-US" sz="3600" dirty="0"/>
              <a:t>2,829,047</a:t>
            </a:r>
          </a:p>
          <a:p>
            <a:pPr marL="285750" indent="-285750">
              <a:buFont typeface="Arial" panose="020B0604020202020204" pitchFamily="34" charset="0"/>
              <a:buChar char="•"/>
            </a:pPr>
            <a:r>
              <a:rPr lang="en-US" sz="3600" dirty="0"/>
              <a:t>Dropped:</a:t>
            </a:r>
            <a:br>
              <a:rPr lang="en-US" sz="3600" dirty="0"/>
            </a:br>
            <a:r>
              <a:rPr lang="en-US" sz="3600" dirty="0"/>
              <a:t>2867 (0.10 %)</a:t>
            </a:r>
          </a:p>
        </p:txBody>
      </p:sp>
    </p:spTree>
    <p:extLst>
      <p:ext uri="{BB962C8B-B14F-4D97-AF65-F5344CB8AC3E}">
        <p14:creationId xmlns:p14="http://schemas.microsoft.com/office/powerpoint/2010/main" val="67564906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PCA</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a:bodyPr>
          <a:lstStyle/>
          <a:p>
            <a:r>
              <a:rPr lang="en-US" sz="3200" dirty="0"/>
              <a:t>Filtered for</a:t>
            </a:r>
            <a:br>
              <a:rPr lang="en-US" sz="3200" dirty="0"/>
            </a:br>
            <a:r>
              <a:rPr lang="en-US" sz="3200" dirty="0"/>
              <a:t>quantitative variables</a:t>
            </a:r>
          </a:p>
          <a:p>
            <a:r>
              <a:rPr lang="en-US" sz="3200" dirty="0"/>
              <a:t>Used PCA from</a:t>
            </a:r>
            <a:br>
              <a:rPr lang="en-US" sz="3200" dirty="0"/>
            </a:br>
            <a:r>
              <a:rPr lang="en-US" sz="3200" dirty="0" err="1"/>
              <a:t>sklearn.decomposition</a:t>
            </a:r>
            <a:endParaRPr lang="en-US" sz="3200" dirty="0"/>
          </a:p>
          <a:p>
            <a:r>
              <a:rPr lang="en-US" sz="3200" dirty="0"/>
              <a:t>Started with 84 variables</a:t>
            </a:r>
          </a:p>
          <a:p>
            <a:pPr marL="0" indent="0">
              <a:buNone/>
            </a:pPr>
            <a:endParaRPr lang="en-US" sz="3200" dirty="0"/>
          </a:p>
          <a:p>
            <a:endParaRPr lang="en-US" sz="3200" dirty="0"/>
          </a:p>
          <a:p>
            <a:endParaRPr lang="en-US" sz="3200" dirty="0"/>
          </a:p>
        </p:txBody>
      </p:sp>
      <p:sp>
        <p:nvSpPr>
          <p:cNvPr id="7" name="TextBox 6">
            <a:extLst>
              <a:ext uri="{FF2B5EF4-FFF2-40B4-BE49-F238E27FC236}">
                <a16:creationId xmlns:a16="http://schemas.microsoft.com/office/drawing/2014/main" id="{6D98089D-8A69-9E09-36DE-3C64A77BF752}"/>
              </a:ext>
            </a:extLst>
          </p:cNvPr>
          <p:cNvSpPr txBox="1"/>
          <p:nvPr/>
        </p:nvSpPr>
        <p:spPr>
          <a:xfrm>
            <a:off x="6875698" y="1505527"/>
            <a:ext cx="4947920" cy="4585871"/>
          </a:xfrm>
          <a:prstGeom prst="rect">
            <a:avLst/>
          </a:prstGeom>
          <a:noFill/>
        </p:spPr>
        <p:txBody>
          <a:bodyPr wrap="square" rtlCol="0">
            <a:spAutoFit/>
          </a:bodyPr>
          <a:lstStyle/>
          <a:p>
            <a:r>
              <a:rPr lang="en-US" sz="3200" dirty="0"/>
              <a:t>Explained variance %</a:t>
            </a:r>
          </a:p>
          <a:p>
            <a:endParaRPr lang="en-US" sz="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Rank  Pct    </a:t>
            </a:r>
            <a:r>
              <a:rPr lang="en-US" sz="2800" dirty="0" err="1">
                <a:latin typeface="Courier New" panose="02070309020205020404" pitchFamily="49" charset="0"/>
                <a:cs typeface="Courier New" panose="02070309020205020404" pitchFamily="49" charset="0"/>
              </a:rPr>
              <a:t>Cumul</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  -----</a:t>
            </a:r>
          </a:p>
          <a:p>
            <a:r>
              <a:rPr lang="en-US" sz="2800" dirty="0">
                <a:latin typeface="Courier New" panose="02070309020205020404" pitchFamily="49" charset="0"/>
                <a:cs typeface="Courier New" panose="02070309020205020404" pitchFamily="49" charset="0"/>
              </a:rPr>
              <a:t>   0  0.629  0.629</a:t>
            </a:r>
          </a:p>
          <a:p>
            <a:r>
              <a:rPr lang="en-US" sz="2800" dirty="0">
                <a:latin typeface="Courier New" panose="02070309020205020404" pitchFamily="49" charset="0"/>
                <a:cs typeface="Courier New" panose="02070309020205020404" pitchFamily="49" charset="0"/>
              </a:rPr>
              <a:t>   1  0.108  0.738</a:t>
            </a:r>
          </a:p>
          <a:p>
            <a:r>
              <a:rPr lang="en-US" sz="2800" dirty="0">
                <a:latin typeface="Courier New" panose="02070309020205020404" pitchFamily="49" charset="0"/>
                <a:cs typeface="Courier New" panose="02070309020205020404" pitchFamily="49" charset="0"/>
              </a:rPr>
              <a:t>   2  0.105  0.843</a:t>
            </a:r>
          </a:p>
          <a:p>
            <a:r>
              <a:rPr lang="en-US" sz="2800" dirty="0">
                <a:latin typeface="Courier New" panose="02070309020205020404" pitchFamily="49" charset="0"/>
                <a:cs typeface="Courier New" panose="02070309020205020404" pitchFamily="49" charset="0"/>
              </a:rPr>
              <a:t>   3  0.079  0.923</a:t>
            </a:r>
          </a:p>
          <a:p>
            <a:r>
              <a:rPr lang="en-US" sz="2800" dirty="0">
                <a:latin typeface="Courier New" panose="02070309020205020404" pitchFamily="49" charset="0"/>
                <a:cs typeface="Courier New" panose="02070309020205020404" pitchFamily="49" charset="0"/>
              </a:rPr>
              <a:t>   4  0.040  0.963</a:t>
            </a:r>
          </a:p>
          <a:p>
            <a:r>
              <a:rPr lang="en-US" sz="2800" dirty="0">
                <a:latin typeface="Courier New" panose="02070309020205020404" pitchFamily="49" charset="0"/>
                <a:cs typeface="Courier New" panose="02070309020205020404" pitchFamily="49" charset="0"/>
              </a:rPr>
              <a:t>   5  0.020  0.983</a:t>
            </a:r>
          </a:p>
          <a:p>
            <a:r>
              <a:rPr lang="en-US" sz="2800" dirty="0">
                <a:latin typeface="Courier New" panose="02070309020205020404" pitchFamily="49" charset="0"/>
                <a:cs typeface="Courier New" panose="02070309020205020404" pitchFamily="49" charset="0"/>
              </a:rPr>
              <a:t>   6  0.007  0.991</a:t>
            </a:r>
          </a:p>
        </p:txBody>
      </p:sp>
    </p:spTree>
    <p:extLst>
      <p:ext uri="{BB962C8B-B14F-4D97-AF65-F5344CB8AC3E}">
        <p14:creationId xmlns:p14="http://schemas.microsoft.com/office/powerpoint/2010/main" val="4553522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modeling</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a:bodyPr>
          <a:lstStyle/>
          <a:p>
            <a:r>
              <a:rPr lang="en-US" sz="3200" dirty="0"/>
              <a:t>Model selection:</a:t>
            </a:r>
          </a:p>
          <a:p>
            <a:pPr lvl="1"/>
            <a:r>
              <a:rPr lang="en-US" sz="3000" dirty="0"/>
              <a:t>KNN</a:t>
            </a:r>
          </a:p>
          <a:p>
            <a:pPr lvl="1"/>
            <a:r>
              <a:rPr lang="en-US" sz="3000" dirty="0"/>
              <a:t>SVM</a:t>
            </a:r>
          </a:p>
          <a:p>
            <a:pPr lvl="1"/>
            <a:r>
              <a:rPr lang="en-US" sz="3000" dirty="0"/>
              <a:t>Naïve Bayes</a:t>
            </a:r>
          </a:p>
          <a:p>
            <a:pPr lvl="1"/>
            <a:r>
              <a:rPr lang="en-US" sz="3000" dirty="0"/>
              <a:t>NN</a:t>
            </a:r>
          </a:p>
        </p:txBody>
      </p:sp>
      <p:sp>
        <p:nvSpPr>
          <p:cNvPr id="3" name="Oval 2">
            <a:extLst>
              <a:ext uri="{FF2B5EF4-FFF2-40B4-BE49-F238E27FC236}">
                <a16:creationId xmlns:a16="http://schemas.microsoft.com/office/drawing/2014/main" id="{82186BE8-19DB-F72C-DF85-886AC8281A39}"/>
              </a:ext>
            </a:extLst>
          </p:cNvPr>
          <p:cNvSpPr/>
          <p:nvPr/>
        </p:nvSpPr>
        <p:spPr>
          <a:xfrm>
            <a:off x="751971" y="2192594"/>
            <a:ext cx="2030558" cy="636322"/>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9169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KNN</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5108633"/>
          </a:xfrm>
        </p:spPr>
        <p:txBody>
          <a:bodyPr>
            <a:normAutofit lnSpcReduction="10000"/>
          </a:bodyPr>
          <a:lstStyle/>
          <a:p>
            <a:r>
              <a:rPr lang="en-US" sz="2800" dirty="0" err="1"/>
              <a:t>KNeighborsClassifier</a:t>
            </a:r>
            <a:r>
              <a:rPr lang="en-US" sz="2800" dirty="0"/>
              <a:t> (</a:t>
            </a:r>
            <a:r>
              <a:rPr lang="en-US" sz="2800" dirty="0" err="1"/>
              <a:t>sklearn.neighbors</a:t>
            </a:r>
            <a:r>
              <a:rPr lang="en-US" sz="2800" dirty="0"/>
              <a:t>)</a:t>
            </a:r>
          </a:p>
          <a:p>
            <a:pPr lvl="1"/>
            <a:r>
              <a:rPr lang="en-US" sz="2600" dirty="0" err="1"/>
              <a:t>n_neighbors</a:t>
            </a:r>
            <a:r>
              <a:rPr lang="en-US" sz="2600" dirty="0"/>
              <a:t>: [3, 6, 9, 12]</a:t>
            </a:r>
          </a:p>
          <a:p>
            <a:pPr lvl="1"/>
            <a:r>
              <a:rPr lang="en-US" sz="2600" dirty="0"/>
              <a:t>weights: [‘uniform’, ‘distance’]</a:t>
            </a:r>
          </a:p>
          <a:p>
            <a:pPr lvl="1"/>
            <a:r>
              <a:rPr lang="en-US" sz="2600" dirty="0" err="1"/>
              <a:t>leaf_size</a:t>
            </a:r>
            <a:r>
              <a:rPr lang="en-US" sz="2600" dirty="0"/>
              <a:t>: [15, 20]</a:t>
            </a:r>
          </a:p>
          <a:p>
            <a:r>
              <a:rPr lang="en-US" sz="2800" dirty="0" err="1"/>
              <a:t>train_test_split</a:t>
            </a:r>
            <a:r>
              <a:rPr lang="en-US" sz="2800" dirty="0"/>
              <a:t> (</a:t>
            </a:r>
            <a:r>
              <a:rPr lang="en-US" sz="2800" dirty="0" err="1"/>
              <a:t>sklearn.model_selection</a:t>
            </a:r>
            <a:r>
              <a:rPr lang="en-US" sz="2800" dirty="0"/>
              <a:t>)</a:t>
            </a:r>
          </a:p>
          <a:p>
            <a:pPr lvl="1"/>
            <a:r>
              <a:rPr lang="en-US" sz="2600" dirty="0"/>
              <a:t>70% training / 30% validation</a:t>
            </a:r>
          </a:p>
          <a:p>
            <a:r>
              <a:rPr lang="en-US" sz="2800" dirty="0" err="1"/>
              <a:t>GridSearchCV</a:t>
            </a:r>
            <a:r>
              <a:rPr lang="en-US" sz="2800" dirty="0"/>
              <a:t> (</a:t>
            </a:r>
            <a:r>
              <a:rPr lang="en-US" sz="2800" dirty="0" err="1"/>
              <a:t>sklearn.model_section</a:t>
            </a:r>
            <a:r>
              <a:rPr lang="en-US" sz="2800" dirty="0"/>
              <a:t>)</a:t>
            </a:r>
          </a:p>
          <a:p>
            <a:pPr lvl="1"/>
            <a:r>
              <a:rPr lang="en-US" sz="2600" dirty="0"/>
              <a:t>5-fold CV</a:t>
            </a:r>
          </a:p>
          <a:p>
            <a:r>
              <a:rPr lang="en-US" sz="2800" dirty="0"/>
              <a:t>features: [2..5] (explains 96.3% of variance)</a:t>
            </a:r>
          </a:p>
          <a:p>
            <a:pPr marL="0" indent="0">
              <a:buNone/>
            </a:pPr>
            <a:endParaRPr lang="en-US" sz="2800" dirty="0"/>
          </a:p>
          <a:p>
            <a:endParaRPr lang="en-US" sz="2800" dirty="0"/>
          </a:p>
        </p:txBody>
      </p:sp>
    </p:spTree>
    <p:extLst>
      <p:ext uri="{BB962C8B-B14F-4D97-AF65-F5344CB8AC3E}">
        <p14:creationId xmlns:p14="http://schemas.microsoft.com/office/powerpoint/2010/main" val="40748065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err="1"/>
              <a:t>ModeL</a:t>
            </a:r>
            <a:r>
              <a:rPr lang="en-US" dirty="0"/>
              <a:t> RUNS</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a:bodyPr>
          <a:lstStyle/>
          <a:p>
            <a:r>
              <a:rPr lang="en-US" sz="3200" dirty="0"/>
              <a:t>320 runs</a:t>
            </a:r>
          </a:p>
          <a:p>
            <a:r>
              <a:rPr lang="en-US" sz="3200" dirty="0"/>
              <a:t>3.5 hours</a:t>
            </a:r>
          </a:p>
          <a:p>
            <a:r>
              <a:rPr lang="en-US" sz="3200" dirty="0"/>
              <a:t>Scoring:</a:t>
            </a:r>
          </a:p>
          <a:p>
            <a:pPr lvl="1"/>
            <a:r>
              <a:rPr lang="en-US" sz="3000" dirty="0"/>
              <a:t>macro mean of F1 = harmonic mean of precision &amp; recall</a:t>
            </a:r>
          </a:p>
          <a:p>
            <a:pPr lvl="1"/>
            <a:r>
              <a:rPr lang="en-US" sz="3000" dirty="0"/>
              <a:t>mean of ROC AUC (one-versus-rest)</a:t>
            </a:r>
          </a:p>
        </p:txBody>
      </p:sp>
    </p:spTree>
    <p:extLst>
      <p:ext uri="{BB962C8B-B14F-4D97-AF65-F5344CB8AC3E}">
        <p14:creationId xmlns:p14="http://schemas.microsoft.com/office/powerpoint/2010/main" val="221604033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err="1"/>
              <a:t>ModeL</a:t>
            </a:r>
            <a:r>
              <a:rPr lang="en-US" dirty="0"/>
              <a:t> analysis</a:t>
            </a:r>
            <a:endParaRPr lang="en-US" sz="1600" dirty="0"/>
          </a:p>
        </p:txBody>
      </p:sp>
      <p:pic>
        <p:nvPicPr>
          <p:cNvPr id="10" name="Picture 9">
            <a:extLst>
              <a:ext uri="{FF2B5EF4-FFF2-40B4-BE49-F238E27FC236}">
                <a16:creationId xmlns:a16="http://schemas.microsoft.com/office/drawing/2014/main" id="{62F76EC7-D4E9-B70A-F93F-D42BD15FAC80}"/>
              </a:ext>
            </a:extLst>
          </p:cNvPr>
          <p:cNvPicPr>
            <a:picLocks noChangeAspect="1"/>
          </p:cNvPicPr>
          <p:nvPr/>
        </p:nvPicPr>
        <p:blipFill>
          <a:blip r:embed="rId3"/>
          <a:stretch>
            <a:fillRect/>
          </a:stretch>
        </p:blipFill>
        <p:spPr>
          <a:xfrm>
            <a:off x="830475" y="1323635"/>
            <a:ext cx="10531049" cy="5141819"/>
          </a:xfrm>
          <a:prstGeom prst="rect">
            <a:avLst/>
          </a:prstGeom>
        </p:spPr>
      </p:pic>
    </p:spTree>
    <p:extLst>
      <p:ext uri="{BB962C8B-B14F-4D97-AF65-F5344CB8AC3E}">
        <p14:creationId xmlns:p14="http://schemas.microsoft.com/office/powerpoint/2010/main" val="15020583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err="1"/>
              <a:t>ModeL</a:t>
            </a:r>
            <a:r>
              <a:rPr lang="en-US" dirty="0"/>
              <a:t> runtime</a:t>
            </a:r>
            <a:endParaRPr lang="en-US" sz="1600" dirty="0"/>
          </a:p>
        </p:txBody>
      </p:sp>
      <p:pic>
        <p:nvPicPr>
          <p:cNvPr id="4" name="Picture 3">
            <a:extLst>
              <a:ext uri="{FF2B5EF4-FFF2-40B4-BE49-F238E27FC236}">
                <a16:creationId xmlns:a16="http://schemas.microsoft.com/office/drawing/2014/main" id="{BE2B88D5-47D8-B07E-2B40-76027C2AABA9}"/>
              </a:ext>
            </a:extLst>
          </p:cNvPr>
          <p:cNvPicPr>
            <a:picLocks noChangeAspect="1"/>
          </p:cNvPicPr>
          <p:nvPr/>
        </p:nvPicPr>
        <p:blipFill>
          <a:blip r:embed="rId3"/>
          <a:stretch>
            <a:fillRect/>
          </a:stretch>
        </p:blipFill>
        <p:spPr>
          <a:xfrm>
            <a:off x="1079318" y="1325419"/>
            <a:ext cx="10033361" cy="5090923"/>
          </a:xfrm>
          <a:prstGeom prst="rect">
            <a:avLst/>
          </a:prstGeom>
        </p:spPr>
      </p:pic>
    </p:spTree>
    <p:extLst>
      <p:ext uri="{BB962C8B-B14F-4D97-AF65-F5344CB8AC3E}">
        <p14:creationId xmlns:p14="http://schemas.microsoft.com/office/powerpoint/2010/main" val="426140009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Best </a:t>
            </a:r>
            <a:r>
              <a:rPr lang="en-US" dirty="0" err="1"/>
              <a:t>ModeL</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a:bodyPr>
          <a:lstStyle/>
          <a:p>
            <a:r>
              <a:rPr lang="en-US" sz="3000" dirty="0"/>
              <a:t>5 features</a:t>
            </a:r>
          </a:p>
          <a:p>
            <a:r>
              <a:rPr lang="en-US" sz="3000" dirty="0"/>
              <a:t>k = 9 nearest neighbors</a:t>
            </a:r>
          </a:p>
          <a:p>
            <a:r>
              <a:rPr lang="en-US" sz="3000" dirty="0"/>
              <a:t>weights = distance</a:t>
            </a:r>
          </a:p>
          <a:p>
            <a:r>
              <a:rPr lang="en-US" sz="3000" dirty="0"/>
              <a:t>leaf size = 15</a:t>
            </a:r>
          </a:p>
          <a:p>
            <a:endParaRPr lang="en-US" sz="3000" dirty="0"/>
          </a:p>
        </p:txBody>
      </p:sp>
    </p:spTree>
    <p:extLst>
      <p:ext uri="{BB962C8B-B14F-4D97-AF65-F5344CB8AC3E}">
        <p14:creationId xmlns:p14="http://schemas.microsoft.com/office/powerpoint/2010/main" val="9043211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Confusion matrix</a:t>
            </a:r>
            <a:endParaRPr lang="en-US" sz="1600" dirty="0"/>
          </a:p>
        </p:txBody>
      </p:sp>
      <p:pic>
        <p:nvPicPr>
          <p:cNvPr id="4" name="Picture 3">
            <a:extLst>
              <a:ext uri="{FF2B5EF4-FFF2-40B4-BE49-F238E27FC236}">
                <a16:creationId xmlns:a16="http://schemas.microsoft.com/office/drawing/2014/main" id="{5BEF1130-A4CD-BC36-5263-9F895F7293E7}"/>
              </a:ext>
            </a:extLst>
          </p:cNvPr>
          <p:cNvPicPr>
            <a:picLocks noChangeAspect="1"/>
          </p:cNvPicPr>
          <p:nvPr/>
        </p:nvPicPr>
        <p:blipFill>
          <a:blip r:embed="rId3"/>
          <a:stretch>
            <a:fillRect/>
          </a:stretch>
        </p:blipFill>
        <p:spPr>
          <a:xfrm>
            <a:off x="742531" y="1196322"/>
            <a:ext cx="10706936" cy="5417838"/>
          </a:xfrm>
          <a:prstGeom prst="rect">
            <a:avLst/>
          </a:prstGeom>
        </p:spPr>
      </p:pic>
    </p:spTree>
    <p:extLst>
      <p:ext uri="{BB962C8B-B14F-4D97-AF65-F5344CB8AC3E}">
        <p14:creationId xmlns:p14="http://schemas.microsoft.com/office/powerpoint/2010/main" val="322361774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Confusion matrix (OVR)</a:t>
            </a:r>
            <a:endParaRPr lang="en-US" sz="1600" dirty="0"/>
          </a:p>
        </p:txBody>
      </p:sp>
      <p:pic>
        <p:nvPicPr>
          <p:cNvPr id="10" name="Picture 9">
            <a:extLst>
              <a:ext uri="{FF2B5EF4-FFF2-40B4-BE49-F238E27FC236}">
                <a16:creationId xmlns:a16="http://schemas.microsoft.com/office/drawing/2014/main" id="{0BDD51A3-4097-EA1B-461B-2F3A5D92331D}"/>
              </a:ext>
            </a:extLst>
          </p:cNvPr>
          <p:cNvPicPr>
            <a:picLocks noChangeAspect="1"/>
          </p:cNvPicPr>
          <p:nvPr/>
        </p:nvPicPr>
        <p:blipFill>
          <a:blip r:embed="rId3"/>
          <a:stretch>
            <a:fillRect/>
          </a:stretch>
        </p:blipFill>
        <p:spPr>
          <a:xfrm>
            <a:off x="3629959" y="4010193"/>
            <a:ext cx="4932078" cy="1637891"/>
          </a:xfrm>
          <a:prstGeom prst="rect">
            <a:avLst/>
          </a:prstGeom>
        </p:spPr>
      </p:pic>
      <p:pic>
        <p:nvPicPr>
          <p:cNvPr id="12" name="Picture 11">
            <a:extLst>
              <a:ext uri="{FF2B5EF4-FFF2-40B4-BE49-F238E27FC236}">
                <a16:creationId xmlns:a16="http://schemas.microsoft.com/office/drawing/2014/main" id="{6C993CA2-82C9-0212-F8F6-CD37F715E061}"/>
              </a:ext>
            </a:extLst>
          </p:cNvPr>
          <p:cNvPicPr>
            <a:picLocks noChangeAspect="1"/>
          </p:cNvPicPr>
          <p:nvPr/>
        </p:nvPicPr>
        <p:blipFill>
          <a:blip r:embed="rId4"/>
          <a:stretch>
            <a:fillRect/>
          </a:stretch>
        </p:blipFill>
        <p:spPr>
          <a:xfrm>
            <a:off x="4323535" y="1724576"/>
            <a:ext cx="3544929" cy="1727930"/>
          </a:xfrm>
          <a:prstGeom prst="rect">
            <a:avLst/>
          </a:prstGeom>
        </p:spPr>
      </p:pic>
    </p:spTree>
    <p:extLst>
      <p:ext uri="{BB962C8B-B14F-4D97-AF65-F5344CB8AC3E}">
        <p14:creationId xmlns:p14="http://schemas.microsoft.com/office/powerpoint/2010/main" val="1413872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3795" y="609600"/>
            <a:ext cx="10353761" cy="1326321"/>
          </a:xfrm>
        </p:spPr>
        <p:txBody>
          <a:bodyPr>
            <a:normAutofit/>
          </a:bodyPr>
          <a:lstStyle/>
          <a:p>
            <a:r>
              <a:rPr lang="en-US" dirty="0"/>
              <a:t>Malware Prediction:</a:t>
            </a:r>
            <a:br>
              <a:rPr lang="en-US" dirty="0"/>
            </a:br>
            <a:r>
              <a:rPr lang="en-US" sz="1600" dirty="0"/>
              <a:t>A Supervised Classification Model</a:t>
            </a:r>
          </a:p>
        </p:txBody>
      </p:sp>
      <p:graphicFrame>
        <p:nvGraphicFramePr>
          <p:cNvPr id="15" name="Content Placeholder 2" descr="icon leaf label list SmartArt">
            <a:extLst>
              <a:ext uri="{FF2B5EF4-FFF2-40B4-BE49-F238E27FC236}">
                <a16:creationId xmlns:a16="http://schemas.microsoft.com/office/drawing/2014/main" id="{DB795D70-DE99-4B47-B26B-2E9603E87D78}"/>
              </a:ext>
            </a:extLst>
          </p:cNvPr>
          <p:cNvGraphicFramePr>
            <a:graphicFrameLocks noGrp="1"/>
          </p:cNvGraphicFramePr>
          <p:nvPr>
            <p:ph idx="1"/>
            <p:extLst>
              <p:ext uri="{D42A27DB-BD31-4B8C-83A1-F6EECF244321}">
                <p14:modId xmlns:p14="http://schemas.microsoft.com/office/powerpoint/2010/main" val="202614772"/>
              </p:ext>
            </p:extLst>
          </p:nvPr>
        </p:nvGraphicFramePr>
        <p:xfrm>
          <a:off x="913795" y="2096064"/>
          <a:ext cx="10353762" cy="36951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8734036"/>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Hardest malware to identify</a:t>
            </a:r>
            <a:endParaRPr lang="en-US" sz="1600" dirty="0"/>
          </a:p>
        </p:txBody>
      </p:sp>
      <p:pic>
        <p:nvPicPr>
          <p:cNvPr id="8" name="Picture 7">
            <a:extLst>
              <a:ext uri="{FF2B5EF4-FFF2-40B4-BE49-F238E27FC236}">
                <a16:creationId xmlns:a16="http://schemas.microsoft.com/office/drawing/2014/main" id="{4A364ACC-6B44-C695-2E11-D423F10FE746}"/>
              </a:ext>
            </a:extLst>
          </p:cNvPr>
          <p:cNvPicPr>
            <a:picLocks noChangeAspect="1"/>
          </p:cNvPicPr>
          <p:nvPr/>
        </p:nvPicPr>
        <p:blipFill>
          <a:blip r:embed="rId3"/>
          <a:stretch>
            <a:fillRect/>
          </a:stretch>
        </p:blipFill>
        <p:spPr>
          <a:xfrm>
            <a:off x="1094138" y="1325419"/>
            <a:ext cx="10003723" cy="5140035"/>
          </a:xfrm>
          <a:prstGeom prst="rect">
            <a:avLst/>
          </a:prstGeom>
        </p:spPr>
      </p:pic>
    </p:spTree>
    <p:extLst>
      <p:ext uri="{BB962C8B-B14F-4D97-AF65-F5344CB8AC3E}">
        <p14:creationId xmlns:p14="http://schemas.microsoft.com/office/powerpoint/2010/main" val="31359241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fontScale="90000"/>
          </a:bodyPr>
          <a:lstStyle/>
          <a:p>
            <a:r>
              <a:rPr lang="en-US" dirty="0"/>
              <a:t>Malware most prone to false positives</a:t>
            </a:r>
            <a:endParaRPr lang="en-US" sz="1600" dirty="0"/>
          </a:p>
        </p:txBody>
      </p:sp>
      <p:pic>
        <p:nvPicPr>
          <p:cNvPr id="11" name="Picture 10">
            <a:extLst>
              <a:ext uri="{FF2B5EF4-FFF2-40B4-BE49-F238E27FC236}">
                <a16:creationId xmlns:a16="http://schemas.microsoft.com/office/drawing/2014/main" id="{F30115E0-7729-2B55-1D0E-6973EE642C42}"/>
              </a:ext>
            </a:extLst>
          </p:cNvPr>
          <p:cNvPicPr>
            <a:picLocks noChangeAspect="1"/>
          </p:cNvPicPr>
          <p:nvPr/>
        </p:nvPicPr>
        <p:blipFill>
          <a:blip r:embed="rId3"/>
          <a:stretch>
            <a:fillRect/>
          </a:stretch>
        </p:blipFill>
        <p:spPr>
          <a:xfrm>
            <a:off x="1154001" y="1325419"/>
            <a:ext cx="9883995" cy="5038270"/>
          </a:xfrm>
          <a:prstGeom prst="rect">
            <a:avLst/>
          </a:prstGeom>
        </p:spPr>
      </p:pic>
    </p:spTree>
    <p:extLst>
      <p:ext uri="{BB962C8B-B14F-4D97-AF65-F5344CB8AC3E}">
        <p14:creationId xmlns:p14="http://schemas.microsoft.com/office/powerpoint/2010/main" val="275642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conclusions</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lnSpcReduction="10000"/>
          </a:bodyPr>
          <a:lstStyle/>
          <a:p>
            <a:r>
              <a:rPr lang="en-US" sz="3600" dirty="0"/>
              <a:t>More features: better performance</a:t>
            </a:r>
          </a:p>
          <a:p>
            <a:r>
              <a:rPr lang="en-US" sz="3600" dirty="0"/>
              <a:t>More KNN neighbors: generally better</a:t>
            </a:r>
          </a:p>
          <a:p>
            <a:r>
              <a:rPr lang="en-US" sz="3600" dirty="0"/>
              <a:t>KNN produced very good results</a:t>
            </a:r>
          </a:p>
          <a:p>
            <a:pPr lvl="1"/>
            <a:r>
              <a:rPr lang="en-US" sz="3400" dirty="0"/>
              <a:t>Macro F1 = 82.0 %</a:t>
            </a:r>
          </a:p>
          <a:p>
            <a:pPr lvl="1"/>
            <a:r>
              <a:rPr lang="en-US" sz="3400" dirty="0"/>
              <a:t>Precision = 98.3 %</a:t>
            </a:r>
          </a:p>
          <a:p>
            <a:pPr lvl="1"/>
            <a:r>
              <a:rPr lang="en-US" sz="3400" dirty="0"/>
              <a:t>Recall = 99.0 %</a:t>
            </a:r>
          </a:p>
          <a:p>
            <a:pPr lvl="1"/>
            <a:r>
              <a:rPr lang="en-US" sz="3400" dirty="0"/>
              <a:t>False positive rate = 0.4 %</a:t>
            </a:r>
          </a:p>
          <a:p>
            <a:endParaRPr lang="en-US" sz="3600" dirty="0"/>
          </a:p>
        </p:txBody>
      </p:sp>
    </p:spTree>
    <p:extLst>
      <p:ext uri="{BB962C8B-B14F-4D97-AF65-F5344CB8AC3E}">
        <p14:creationId xmlns:p14="http://schemas.microsoft.com/office/powerpoint/2010/main" val="23109767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The downside</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1826953"/>
          </a:xfrm>
        </p:spPr>
        <p:txBody>
          <a:bodyPr>
            <a:normAutofit/>
          </a:bodyPr>
          <a:lstStyle/>
          <a:p>
            <a:r>
              <a:rPr lang="en-US" sz="3600" dirty="0"/>
              <a:t>Performance vs speed</a:t>
            </a:r>
          </a:p>
          <a:p>
            <a:pPr lvl="1"/>
            <a:r>
              <a:rPr lang="en-US" sz="3400" dirty="0"/>
              <a:t>Not fast enough for real-time analysis</a:t>
            </a:r>
          </a:p>
          <a:p>
            <a:pPr marL="0" indent="0">
              <a:buNone/>
            </a:pPr>
            <a:endParaRPr lang="en-US" sz="3200" dirty="0"/>
          </a:p>
          <a:p>
            <a:endParaRPr lang="en-US" sz="3600" dirty="0"/>
          </a:p>
        </p:txBody>
      </p:sp>
      <p:sp>
        <p:nvSpPr>
          <p:cNvPr id="3" name="TextBox 2">
            <a:extLst>
              <a:ext uri="{FF2B5EF4-FFF2-40B4-BE49-F238E27FC236}">
                <a16:creationId xmlns:a16="http://schemas.microsoft.com/office/drawing/2014/main" id="{791B5C6D-B105-C34B-50A9-0DCB3DA9BDE0}"/>
              </a:ext>
            </a:extLst>
          </p:cNvPr>
          <p:cNvSpPr txBox="1"/>
          <p:nvPr/>
        </p:nvSpPr>
        <p:spPr>
          <a:xfrm>
            <a:off x="669190" y="4295294"/>
            <a:ext cx="11074400" cy="584775"/>
          </a:xfrm>
          <a:prstGeom prst="rect">
            <a:avLst/>
          </a:prstGeom>
          <a:noFill/>
        </p:spPr>
        <p:txBody>
          <a:bodyPr wrap="square" rtlCol="0">
            <a:spAutoFit/>
          </a:bodyPr>
          <a:lstStyle/>
          <a:p>
            <a:pPr marL="457200" indent="-457200">
              <a:buFont typeface="Arial" panose="020B0604020202020204" pitchFamily="34" charset="0"/>
              <a:buChar char="•"/>
            </a:pPr>
            <a:endParaRPr lang="en-US" sz="3200" dirty="0"/>
          </a:p>
        </p:txBody>
      </p:sp>
      <p:sp>
        <p:nvSpPr>
          <p:cNvPr id="7" name="Content Placeholder 3">
            <a:extLst>
              <a:ext uri="{FF2B5EF4-FFF2-40B4-BE49-F238E27FC236}">
                <a16:creationId xmlns:a16="http://schemas.microsoft.com/office/drawing/2014/main" id="{6AFD5BB1-3598-DA9C-BA07-214938D0FFBA}"/>
              </a:ext>
            </a:extLst>
          </p:cNvPr>
          <p:cNvSpPr txBox="1">
            <a:spLocks/>
          </p:cNvSpPr>
          <p:nvPr/>
        </p:nvSpPr>
        <p:spPr>
          <a:xfrm>
            <a:off x="1964068" y="3030112"/>
            <a:ext cx="8720617" cy="369991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457200" indent="-457200"/>
            <a:r>
              <a:rPr lang="en-US" sz="3200" dirty="0"/>
              <a:t>2.8M flow samples</a:t>
            </a:r>
          </a:p>
          <a:p>
            <a:pPr marL="457200" indent="-457200"/>
            <a:r>
              <a:rPr lang="en-US" sz="3200" dirty="0"/>
              <a:t>              =&gt; 46 min (2 PCA features)</a:t>
            </a:r>
          </a:p>
          <a:p>
            <a:pPr marL="457200" indent="-457200"/>
            <a:r>
              <a:rPr lang="en-US" sz="3200" dirty="0"/>
              <a:t>UW-Madison network: 30M samples / 5 min</a:t>
            </a:r>
          </a:p>
          <a:p>
            <a:pPr marL="457200" indent="-457200"/>
            <a:r>
              <a:rPr lang="en-US" sz="3200" dirty="0"/>
              <a:t>              =&gt; 8.1 hours</a:t>
            </a:r>
          </a:p>
          <a:p>
            <a:pPr marL="457200" indent="-457200"/>
            <a:r>
              <a:rPr lang="en-US" sz="3200" dirty="0"/>
              <a:t>Possible solutions:</a:t>
            </a:r>
          </a:p>
          <a:p>
            <a:pPr marL="914400" lvl="1" indent="-457200"/>
            <a:r>
              <a:rPr lang="en-US" sz="3200" dirty="0" err="1"/>
              <a:t>Downsampling</a:t>
            </a:r>
            <a:endParaRPr lang="en-US" sz="3200" dirty="0"/>
          </a:p>
          <a:p>
            <a:pPr marL="914400" lvl="1" indent="-457200"/>
            <a:r>
              <a:rPr lang="en-US" sz="3200" dirty="0"/>
              <a:t>Parallel processing</a:t>
            </a:r>
          </a:p>
          <a:p>
            <a:endParaRPr lang="en-US" sz="3400" dirty="0"/>
          </a:p>
          <a:p>
            <a:pPr marL="0" indent="0">
              <a:buFont typeface="Arial" panose="020B0604020202020204" pitchFamily="34" charset="0"/>
              <a:buNone/>
            </a:pPr>
            <a:endParaRPr lang="en-US" sz="3200" dirty="0"/>
          </a:p>
          <a:p>
            <a:endParaRPr lang="en-US" sz="3600" dirty="0"/>
          </a:p>
        </p:txBody>
      </p:sp>
    </p:spTree>
    <p:extLst>
      <p:ext uri="{BB962C8B-B14F-4D97-AF65-F5344CB8AC3E}">
        <p14:creationId xmlns:p14="http://schemas.microsoft.com/office/powerpoint/2010/main" val="65173202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nodePh="1">
                                  <p:stCondLst>
                                    <p:cond delay="0"/>
                                  </p:stCondLst>
                                  <p:endCondLst>
                                    <p:cond evt="begin" delay="0">
                                      <p:tn val="11"/>
                                    </p:cond>
                                  </p:end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4" end="4"/>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P spid="7"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References</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lnSpcReduction="10000"/>
          </a:bodyPr>
          <a:lstStyle/>
          <a:p>
            <a:r>
              <a:rPr lang="en-US" sz="1800" dirty="0">
                <a:hlinkClick r:id="rId3"/>
              </a:rPr>
              <a:t>https://www.unb.ca/cic/datasets/ids-2017.html</a:t>
            </a:r>
            <a:endParaRPr lang="en-US" sz="1800" dirty="0"/>
          </a:p>
          <a:p>
            <a:r>
              <a:rPr lang="en-US" sz="1800" dirty="0">
                <a:hlinkClick r:id="rId4"/>
              </a:rPr>
              <a:t>https://www.activestate.com/resources/quick-reads/how-to-classify-data-in-python/</a:t>
            </a:r>
            <a:endParaRPr lang="en-US" sz="1800" dirty="0"/>
          </a:p>
          <a:p>
            <a:r>
              <a:rPr lang="en-US" sz="1800" dirty="0">
                <a:hlinkClick r:id="rId5"/>
              </a:rPr>
              <a:t>https://machinelearningmastery.com/calculate-principal-component-analysis-scratch-python/</a:t>
            </a:r>
            <a:endParaRPr lang="en-US" sz="1800" dirty="0"/>
          </a:p>
          <a:p>
            <a:r>
              <a:rPr lang="en-US" sz="1800" dirty="0">
                <a:hlinkClick r:id="rId6"/>
              </a:rPr>
              <a:t>https://muthu.co/understanding-the-classification-report-in-sklearn/</a:t>
            </a:r>
            <a:endParaRPr lang="en-US" sz="1800" dirty="0"/>
          </a:p>
          <a:p>
            <a:r>
              <a:rPr lang="en-US" sz="1800" dirty="0">
                <a:hlinkClick r:id="rId7"/>
              </a:rPr>
              <a:t>https://towardsdatascience.com/micro-macro-weighted-averages-of-f1-score-clearly-explained-b603420b292f</a:t>
            </a:r>
            <a:endParaRPr lang="en-US" sz="1800" dirty="0"/>
          </a:p>
          <a:p>
            <a:r>
              <a:rPr lang="en-US" sz="1800" dirty="0">
                <a:hlinkClick r:id="rId8"/>
              </a:rPr>
              <a:t>https://towardsdatascience.com/confusion-matrix-for-your-multi-class-machine-learning-model-ff9aa3bf7826</a:t>
            </a:r>
            <a:endParaRPr lang="en-US" sz="1800" dirty="0"/>
          </a:p>
          <a:p>
            <a:r>
              <a:rPr lang="en-US" sz="1800" dirty="0">
                <a:hlinkClick r:id="rId9"/>
              </a:rPr>
              <a:t>https://towardsdatascience.com/gridsearchcv-for-beginners-db48a90114ee</a:t>
            </a:r>
            <a:endParaRPr lang="en-US" sz="1800" dirty="0"/>
          </a:p>
          <a:p>
            <a:r>
              <a:rPr lang="en-US" sz="1800" dirty="0">
                <a:hlinkClick r:id="rId10"/>
              </a:rPr>
              <a:t>https://machinelearningmastery.com/tour-of-evaluation-metrics-for-imbalanced-classification/</a:t>
            </a:r>
            <a:endParaRPr lang="en-US" sz="1800" dirty="0"/>
          </a:p>
          <a:p>
            <a:r>
              <a:rPr lang="en-US" sz="1800" dirty="0">
                <a:hlinkClick r:id="rId11"/>
              </a:rPr>
              <a:t>https://towardsdatascience.com/comparative-study-on-classic-machine-learning-algorithms-24f9ff6ab222</a:t>
            </a:r>
            <a:endParaRPr lang="en-US" sz="1800" dirty="0"/>
          </a:p>
          <a:p>
            <a:endParaRPr lang="en-US" sz="1800" dirty="0"/>
          </a:p>
        </p:txBody>
      </p:sp>
    </p:spTree>
    <p:extLst>
      <p:ext uri="{BB962C8B-B14F-4D97-AF65-F5344CB8AC3E}">
        <p14:creationId xmlns:p14="http://schemas.microsoft.com/office/powerpoint/2010/main" val="212857575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abstract</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normAutofit fontScale="92500" lnSpcReduction="10000"/>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Computer networks connected to the Internet are prone to numerous types of attacks from malicious actors. Distinguishing between malicious and benign network traffic is typically complex and resource intensive. To aid in that effort, my project sought to create a supervised learning model to classify network traffic as either benign or one of 12 types of malware. I used a K-nearest neighbors (KNN) model to train intrusion detection data from the Canadian Institute for Cybersecurity, which included approximately 2.8 million observations spanning 84 variables. Principle component analysis (PCA) was used to reduce the data to five features. About 0.10% of the observations were discarded due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NaN</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infinite values. The data was split into 70% training data, 30% validation data, and trained using five-fold cross-validation. A KNN model was trained using parameters nearest neighbors (3, 6, 9, or 12), leaf size (15 or 20), and weight (uniform or distance). Additionally, the number of PCA features was varied from two to five. In total, 320 model runs were executed over approximately 3.5 hours. Each run was scored using the macro average of F1 score (harmonic mean of precision and recall) and the mean of the area under the curve (AUC) of the receivers operating characteristics (ROC), using a one-versus-rest (OVR) strategy. The best model used 9 nearest neighbors, a leaf size of 15, distance-based weights, and five PCA features. The model performed well, with a macro mean F1 score of 0.82 and a mean AUC ROC OVR score of 0.962. Bot traffic was the most difficult to differentiate from benign traffic, and denial-of-service (DoS) Hulk traffic was the most prone to false positives. The model is generally suited for malware classification but is too slow to be used for real-time analysis without enhancement techniques such as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downsampling</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parallel processing.</a:t>
            </a:r>
          </a:p>
        </p:txBody>
      </p:sp>
    </p:spTree>
    <p:extLst>
      <p:ext uri="{BB962C8B-B14F-4D97-AF65-F5344CB8AC3E}">
        <p14:creationId xmlns:p14="http://schemas.microsoft.com/office/powerpoint/2010/main" val="203228360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Research question</a:t>
            </a:r>
            <a:endParaRPr lang="en-US" sz="1600" dirty="0"/>
          </a:p>
        </p:txBody>
      </p:sp>
      <p:pic>
        <p:nvPicPr>
          <p:cNvPr id="6" name="Graphic 5" descr="Laptop outline">
            <a:extLst>
              <a:ext uri="{FF2B5EF4-FFF2-40B4-BE49-F238E27FC236}">
                <a16:creationId xmlns:a16="http://schemas.microsoft.com/office/drawing/2014/main" id="{F5583372-3C2D-8315-4C87-1ACEBB6A10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07886" y="2302420"/>
            <a:ext cx="669738" cy="669738"/>
          </a:xfrm>
          <a:prstGeom prst="rect">
            <a:avLst/>
          </a:prstGeom>
        </p:spPr>
      </p:pic>
      <p:pic>
        <p:nvPicPr>
          <p:cNvPr id="7" name="Graphic 6" descr="Laptop outline">
            <a:extLst>
              <a:ext uri="{FF2B5EF4-FFF2-40B4-BE49-F238E27FC236}">
                <a16:creationId xmlns:a16="http://schemas.microsoft.com/office/drawing/2014/main" id="{25BDC473-4171-1DE8-8C60-A981274AC0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4351" y="3029630"/>
            <a:ext cx="669738" cy="669738"/>
          </a:xfrm>
          <a:prstGeom prst="rect">
            <a:avLst/>
          </a:prstGeom>
        </p:spPr>
      </p:pic>
      <p:pic>
        <p:nvPicPr>
          <p:cNvPr id="8" name="Graphic 7" descr="Laptop outline">
            <a:extLst>
              <a:ext uri="{FF2B5EF4-FFF2-40B4-BE49-F238E27FC236}">
                <a16:creationId xmlns:a16="http://schemas.microsoft.com/office/drawing/2014/main" id="{FD3FD6EA-FDF8-36CB-A089-229BB62FD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49480" y="4083344"/>
            <a:ext cx="669738" cy="669738"/>
          </a:xfrm>
          <a:prstGeom prst="rect">
            <a:avLst/>
          </a:prstGeom>
        </p:spPr>
      </p:pic>
      <p:pic>
        <p:nvPicPr>
          <p:cNvPr id="9" name="Graphic 8" descr="Laptop outline">
            <a:extLst>
              <a:ext uri="{FF2B5EF4-FFF2-40B4-BE49-F238E27FC236}">
                <a16:creationId xmlns:a16="http://schemas.microsoft.com/office/drawing/2014/main" id="{C3709921-D72D-4732-B7CF-B3D5C06F6D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04574" y="1715935"/>
            <a:ext cx="669738" cy="669738"/>
          </a:xfrm>
          <a:prstGeom prst="rect">
            <a:avLst/>
          </a:prstGeom>
        </p:spPr>
      </p:pic>
      <p:pic>
        <p:nvPicPr>
          <p:cNvPr id="10" name="Graphic 9" descr="Laptop outline">
            <a:extLst>
              <a:ext uri="{FF2B5EF4-FFF2-40B4-BE49-F238E27FC236}">
                <a16:creationId xmlns:a16="http://schemas.microsoft.com/office/drawing/2014/main" id="{D15B0DDF-AD39-A148-2D2F-1CC42875B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2819" y="2059078"/>
            <a:ext cx="669738" cy="669738"/>
          </a:xfrm>
          <a:prstGeom prst="rect">
            <a:avLst/>
          </a:prstGeom>
        </p:spPr>
      </p:pic>
      <p:pic>
        <p:nvPicPr>
          <p:cNvPr id="11" name="Graphic 10" descr="Laptop outline">
            <a:extLst>
              <a:ext uri="{FF2B5EF4-FFF2-40B4-BE49-F238E27FC236}">
                <a16:creationId xmlns:a16="http://schemas.microsoft.com/office/drawing/2014/main" id="{C8D21521-8880-8161-D2C9-8FF760E214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5964" y="3029630"/>
            <a:ext cx="669738" cy="669738"/>
          </a:xfrm>
          <a:prstGeom prst="rect">
            <a:avLst/>
          </a:prstGeom>
        </p:spPr>
      </p:pic>
      <p:pic>
        <p:nvPicPr>
          <p:cNvPr id="12" name="Graphic 11" descr="Laptop outline">
            <a:extLst>
              <a:ext uri="{FF2B5EF4-FFF2-40B4-BE49-F238E27FC236}">
                <a16:creationId xmlns:a16="http://schemas.microsoft.com/office/drawing/2014/main" id="{4B403430-9263-CECA-61FF-BCBCEDF26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25964" y="5488989"/>
            <a:ext cx="669738" cy="669738"/>
          </a:xfrm>
          <a:prstGeom prst="rect">
            <a:avLst/>
          </a:prstGeom>
        </p:spPr>
      </p:pic>
      <p:pic>
        <p:nvPicPr>
          <p:cNvPr id="14" name="Graphic 13" descr="Internet Of Things outline">
            <a:extLst>
              <a:ext uri="{FF2B5EF4-FFF2-40B4-BE49-F238E27FC236}">
                <a16:creationId xmlns:a16="http://schemas.microsoft.com/office/drawing/2014/main" id="{FA741C80-0A0A-3859-76E6-4FA09CE917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6308" y="2669309"/>
            <a:ext cx="1519382" cy="1519382"/>
          </a:xfrm>
          <a:prstGeom prst="rect">
            <a:avLst/>
          </a:prstGeom>
        </p:spPr>
      </p:pic>
      <p:cxnSp>
        <p:nvCxnSpPr>
          <p:cNvPr id="16" name="Straight Connector 15">
            <a:extLst>
              <a:ext uri="{FF2B5EF4-FFF2-40B4-BE49-F238E27FC236}">
                <a16:creationId xmlns:a16="http://schemas.microsoft.com/office/drawing/2014/main" id="{2C8FB5CA-AE5E-6E2E-DE25-11F4BB74F0CA}"/>
              </a:ext>
            </a:extLst>
          </p:cNvPr>
          <p:cNvCxnSpPr>
            <a:cxnSpLocks/>
            <a:stCxn id="10" idx="3"/>
          </p:cNvCxnSpPr>
          <p:nvPr/>
        </p:nvCxnSpPr>
        <p:spPr>
          <a:xfrm>
            <a:off x="2452557" y="2393947"/>
            <a:ext cx="1676098"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19" name="Straight Connector 18">
            <a:extLst>
              <a:ext uri="{FF2B5EF4-FFF2-40B4-BE49-F238E27FC236}">
                <a16:creationId xmlns:a16="http://schemas.microsoft.com/office/drawing/2014/main" id="{E18345E2-7D64-485A-191C-ADFE14BD165A}"/>
              </a:ext>
            </a:extLst>
          </p:cNvPr>
          <p:cNvCxnSpPr>
            <a:cxnSpLocks/>
          </p:cNvCxnSpPr>
          <p:nvPr/>
        </p:nvCxnSpPr>
        <p:spPr>
          <a:xfrm>
            <a:off x="4128655" y="2385673"/>
            <a:ext cx="0" cy="643957"/>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23" name="Straight Connector 22">
            <a:extLst>
              <a:ext uri="{FF2B5EF4-FFF2-40B4-BE49-F238E27FC236}">
                <a16:creationId xmlns:a16="http://schemas.microsoft.com/office/drawing/2014/main" id="{B888AC8A-CF4A-8B30-D9DA-82F92B3B72E4}"/>
              </a:ext>
            </a:extLst>
          </p:cNvPr>
          <p:cNvCxnSpPr>
            <a:cxnSpLocks/>
          </p:cNvCxnSpPr>
          <p:nvPr/>
        </p:nvCxnSpPr>
        <p:spPr>
          <a:xfrm>
            <a:off x="4128655" y="3017504"/>
            <a:ext cx="1436254"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26" name="Straight Connector 25">
            <a:extLst>
              <a:ext uri="{FF2B5EF4-FFF2-40B4-BE49-F238E27FC236}">
                <a16:creationId xmlns:a16="http://schemas.microsoft.com/office/drawing/2014/main" id="{A9773882-2F52-3771-5B57-FF34E8CE1355}"/>
              </a:ext>
            </a:extLst>
          </p:cNvPr>
          <p:cNvCxnSpPr>
            <a:cxnSpLocks/>
          </p:cNvCxnSpPr>
          <p:nvPr/>
        </p:nvCxnSpPr>
        <p:spPr>
          <a:xfrm>
            <a:off x="2902780" y="3364499"/>
            <a:ext cx="2521367"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28" name="Straight Connector 27">
            <a:extLst>
              <a:ext uri="{FF2B5EF4-FFF2-40B4-BE49-F238E27FC236}">
                <a16:creationId xmlns:a16="http://schemas.microsoft.com/office/drawing/2014/main" id="{78143FDD-C79A-D8AF-CE62-4CFBC7947FC4}"/>
              </a:ext>
            </a:extLst>
          </p:cNvPr>
          <p:cNvCxnSpPr>
            <a:cxnSpLocks/>
          </p:cNvCxnSpPr>
          <p:nvPr/>
        </p:nvCxnSpPr>
        <p:spPr>
          <a:xfrm flipV="1">
            <a:off x="6057899" y="2050804"/>
            <a:ext cx="3392654" cy="8274"/>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30" name="Straight Connector 29">
            <a:extLst>
              <a:ext uri="{FF2B5EF4-FFF2-40B4-BE49-F238E27FC236}">
                <a16:creationId xmlns:a16="http://schemas.microsoft.com/office/drawing/2014/main" id="{67384415-B964-3484-2156-5A4768192671}"/>
              </a:ext>
            </a:extLst>
          </p:cNvPr>
          <p:cNvCxnSpPr>
            <a:cxnSpLocks/>
          </p:cNvCxnSpPr>
          <p:nvPr/>
        </p:nvCxnSpPr>
        <p:spPr>
          <a:xfrm>
            <a:off x="6057899" y="2059078"/>
            <a:ext cx="0" cy="750729"/>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37" name="Straight Connector 36">
            <a:extLst>
              <a:ext uri="{FF2B5EF4-FFF2-40B4-BE49-F238E27FC236}">
                <a16:creationId xmlns:a16="http://schemas.microsoft.com/office/drawing/2014/main" id="{8689DF9B-6D67-86FC-20F0-E9F8B383C0E2}"/>
              </a:ext>
            </a:extLst>
          </p:cNvPr>
          <p:cNvCxnSpPr>
            <a:cxnSpLocks/>
          </p:cNvCxnSpPr>
          <p:nvPr/>
        </p:nvCxnSpPr>
        <p:spPr>
          <a:xfrm>
            <a:off x="6566590" y="2965569"/>
            <a:ext cx="669362"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3AC3B7AE-EC0F-9F66-1C34-6133D4D8B7C8}"/>
              </a:ext>
            </a:extLst>
          </p:cNvPr>
          <p:cNvCxnSpPr>
            <a:cxnSpLocks/>
          </p:cNvCxnSpPr>
          <p:nvPr/>
        </p:nvCxnSpPr>
        <p:spPr>
          <a:xfrm>
            <a:off x="7235952" y="2630700"/>
            <a:ext cx="1401386"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2" name="Straight Connector 41">
            <a:extLst>
              <a:ext uri="{FF2B5EF4-FFF2-40B4-BE49-F238E27FC236}">
                <a16:creationId xmlns:a16="http://schemas.microsoft.com/office/drawing/2014/main" id="{A32C1F88-0801-F6D3-D8D0-1F23CA6AD784}"/>
              </a:ext>
            </a:extLst>
          </p:cNvPr>
          <p:cNvCxnSpPr>
            <a:cxnSpLocks/>
          </p:cNvCxnSpPr>
          <p:nvPr/>
        </p:nvCxnSpPr>
        <p:spPr>
          <a:xfrm>
            <a:off x="7235952" y="2637289"/>
            <a:ext cx="0" cy="32828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5" name="Straight Connector 44">
            <a:extLst>
              <a:ext uri="{FF2B5EF4-FFF2-40B4-BE49-F238E27FC236}">
                <a16:creationId xmlns:a16="http://schemas.microsoft.com/office/drawing/2014/main" id="{B54DB09B-B831-71D2-82E9-234B584FA69B}"/>
              </a:ext>
            </a:extLst>
          </p:cNvPr>
          <p:cNvCxnSpPr>
            <a:cxnSpLocks/>
          </p:cNvCxnSpPr>
          <p:nvPr/>
        </p:nvCxnSpPr>
        <p:spPr>
          <a:xfrm>
            <a:off x="2902780" y="5811173"/>
            <a:ext cx="3240463" cy="12685"/>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D50884F5-867F-E16A-0907-8C94953905EA}"/>
              </a:ext>
            </a:extLst>
          </p:cNvPr>
          <p:cNvCxnSpPr>
            <a:cxnSpLocks/>
          </p:cNvCxnSpPr>
          <p:nvPr/>
        </p:nvCxnSpPr>
        <p:spPr>
          <a:xfrm>
            <a:off x="6143243" y="4051213"/>
            <a:ext cx="0" cy="1772645"/>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50" name="Straight Connector 49">
            <a:extLst>
              <a:ext uri="{FF2B5EF4-FFF2-40B4-BE49-F238E27FC236}">
                <a16:creationId xmlns:a16="http://schemas.microsoft.com/office/drawing/2014/main" id="{CE5EF141-0415-8A2A-3871-1C86918BEC99}"/>
              </a:ext>
            </a:extLst>
          </p:cNvPr>
          <p:cNvCxnSpPr>
            <a:cxnSpLocks/>
          </p:cNvCxnSpPr>
          <p:nvPr/>
        </p:nvCxnSpPr>
        <p:spPr>
          <a:xfrm>
            <a:off x="7862315" y="3317173"/>
            <a:ext cx="0" cy="111827"/>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51" name="Straight Connector 50">
            <a:extLst>
              <a:ext uri="{FF2B5EF4-FFF2-40B4-BE49-F238E27FC236}">
                <a16:creationId xmlns:a16="http://schemas.microsoft.com/office/drawing/2014/main" id="{E3258D16-A4FF-4C56-EFC9-D1153CBE843E}"/>
              </a:ext>
            </a:extLst>
          </p:cNvPr>
          <p:cNvCxnSpPr>
            <a:cxnSpLocks/>
          </p:cNvCxnSpPr>
          <p:nvPr/>
        </p:nvCxnSpPr>
        <p:spPr>
          <a:xfrm>
            <a:off x="7862315" y="3317173"/>
            <a:ext cx="1139137" cy="1083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55" name="Straight Connector 54">
            <a:extLst>
              <a:ext uri="{FF2B5EF4-FFF2-40B4-BE49-F238E27FC236}">
                <a16:creationId xmlns:a16="http://schemas.microsoft.com/office/drawing/2014/main" id="{D97D5BF5-DFE4-CA0E-C1DE-0089CC0ECA7B}"/>
              </a:ext>
            </a:extLst>
          </p:cNvPr>
          <p:cNvCxnSpPr>
            <a:cxnSpLocks/>
          </p:cNvCxnSpPr>
          <p:nvPr/>
        </p:nvCxnSpPr>
        <p:spPr>
          <a:xfrm>
            <a:off x="6773504" y="3441189"/>
            <a:ext cx="1096432"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58" name="Straight Connector 57">
            <a:extLst>
              <a:ext uri="{FF2B5EF4-FFF2-40B4-BE49-F238E27FC236}">
                <a16:creationId xmlns:a16="http://schemas.microsoft.com/office/drawing/2014/main" id="{02FADE82-FD4A-4249-8806-70C213A90D23}"/>
              </a:ext>
            </a:extLst>
          </p:cNvPr>
          <p:cNvCxnSpPr>
            <a:cxnSpLocks/>
          </p:cNvCxnSpPr>
          <p:nvPr/>
        </p:nvCxnSpPr>
        <p:spPr>
          <a:xfrm>
            <a:off x="6657794" y="3867909"/>
            <a:ext cx="1777900" cy="0"/>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cxnSp>
        <p:nvCxnSpPr>
          <p:cNvPr id="60" name="Straight Connector 59">
            <a:extLst>
              <a:ext uri="{FF2B5EF4-FFF2-40B4-BE49-F238E27FC236}">
                <a16:creationId xmlns:a16="http://schemas.microsoft.com/office/drawing/2014/main" id="{6A1BA34A-55D4-DE10-5F5B-E22FF1248F6B}"/>
              </a:ext>
            </a:extLst>
          </p:cNvPr>
          <p:cNvCxnSpPr>
            <a:cxnSpLocks/>
          </p:cNvCxnSpPr>
          <p:nvPr/>
        </p:nvCxnSpPr>
        <p:spPr>
          <a:xfrm>
            <a:off x="8431883" y="4407816"/>
            <a:ext cx="1217597" cy="3332"/>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D48CC1DC-7241-575F-5A4D-DF1E26CC1151}"/>
              </a:ext>
            </a:extLst>
          </p:cNvPr>
          <p:cNvCxnSpPr>
            <a:cxnSpLocks/>
          </p:cNvCxnSpPr>
          <p:nvPr/>
        </p:nvCxnSpPr>
        <p:spPr>
          <a:xfrm>
            <a:off x="8435694" y="3860411"/>
            <a:ext cx="0" cy="557802"/>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pic>
        <p:nvPicPr>
          <p:cNvPr id="72" name="Graphic 71" descr="Skull with solid fill">
            <a:extLst>
              <a:ext uri="{FF2B5EF4-FFF2-40B4-BE49-F238E27FC236}">
                <a16:creationId xmlns:a16="http://schemas.microsoft.com/office/drawing/2014/main" id="{B3B73529-2865-381A-CA13-8E1C4D9939E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25628" y="4568623"/>
            <a:ext cx="695477" cy="695477"/>
          </a:xfrm>
          <a:prstGeom prst="rect">
            <a:avLst/>
          </a:prstGeom>
        </p:spPr>
      </p:pic>
      <p:cxnSp>
        <p:nvCxnSpPr>
          <p:cNvPr id="73" name="Straight Connector 72">
            <a:extLst>
              <a:ext uri="{FF2B5EF4-FFF2-40B4-BE49-F238E27FC236}">
                <a16:creationId xmlns:a16="http://schemas.microsoft.com/office/drawing/2014/main" id="{E1743C41-C4C6-2CCA-7171-D2C014D1B766}"/>
              </a:ext>
            </a:extLst>
          </p:cNvPr>
          <p:cNvCxnSpPr>
            <a:cxnSpLocks/>
          </p:cNvCxnSpPr>
          <p:nvPr/>
        </p:nvCxnSpPr>
        <p:spPr>
          <a:xfrm>
            <a:off x="1221105" y="4924850"/>
            <a:ext cx="2629688" cy="0"/>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cxnSp>
        <p:nvCxnSpPr>
          <p:cNvPr id="77" name="Straight Connector 76">
            <a:extLst>
              <a:ext uri="{FF2B5EF4-FFF2-40B4-BE49-F238E27FC236}">
                <a16:creationId xmlns:a16="http://schemas.microsoft.com/office/drawing/2014/main" id="{67D61E74-FEC0-3EFC-F5EF-0066D10988E8}"/>
              </a:ext>
            </a:extLst>
          </p:cNvPr>
          <p:cNvCxnSpPr>
            <a:cxnSpLocks/>
          </p:cNvCxnSpPr>
          <p:nvPr/>
        </p:nvCxnSpPr>
        <p:spPr>
          <a:xfrm>
            <a:off x="3850793" y="3971750"/>
            <a:ext cx="1818445" cy="0"/>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cxnSp>
        <p:nvCxnSpPr>
          <p:cNvPr id="79" name="Straight Connector 78">
            <a:extLst>
              <a:ext uri="{FF2B5EF4-FFF2-40B4-BE49-F238E27FC236}">
                <a16:creationId xmlns:a16="http://schemas.microsoft.com/office/drawing/2014/main" id="{FCE8505C-5DB9-B85C-40EF-FC4161FD08F1}"/>
              </a:ext>
            </a:extLst>
          </p:cNvPr>
          <p:cNvCxnSpPr>
            <a:cxnSpLocks/>
          </p:cNvCxnSpPr>
          <p:nvPr/>
        </p:nvCxnSpPr>
        <p:spPr>
          <a:xfrm>
            <a:off x="3850793" y="3971750"/>
            <a:ext cx="0" cy="944612"/>
          </a:xfrm>
          <a:prstGeom prst="line">
            <a:avLst/>
          </a:prstGeom>
          <a:ln w="19050">
            <a:solidFill>
              <a:srgbClr val="C00000"/>
            </a:solidFill>
          </a:ln>
        </p:spPr>
        <p:style>
          <a:lnRef idx="3">
            <a:schemeClr val="accent3"/>
          </a:lnRef>
          <a:fillRef idx="0">
            <a:schemeClr val="accent3"/>
          </a:fillRef>
          <a:effectRef idx="2">
            <a:schemeClr val="accent3"/>
          </a:effectRef>
          <a:fontRef idx="minor">
            <a:schemeClr val="tx1"/>
          </a:fontRef>
        </p:style>
      </p:cxnSp>
      <p:pic>
        <p:nvPicPr>
          <p:cNvPr id="83" name="Graphic 82" descr="Laptop outline">
            <a:extLst>
              <a:ext uri="{FF2B5EF4-FFF2-40B4-BE49-F238E27FC236}">
                <a16:creationId xmlns:a16="http://schemas.microsoft.com/office/drawing/2014/main" id="{B68D4F69-2148-0154-DA68-A89763A91A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651348" y="4083437"/>
            <a:ext cx="669738" cy="669738"/>
          </a:xfrm>
          <a:prstGeom prst="rect">
            <a:avLst/>
          </a:prstGeom>
        </p:spPr>
      </p:pic>
      <p:pic>
        <p:nvPicPr>
          <p:cNvPr id="85" name="Graphic 84" descr="Germ with solid fill">
            <a:extLst>
              <a:ext uri="{FF2B5EF4-FFF2-40B4-BE49-F238E27FC236}">
                <a16:creationId xmlns:a16="http://schemas.microsoft.com/office/drawing/2014/main" id="{488E3F30-80B2-DD65-2332-9018DD87471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784675" y="4188691"/>
            <a:ext cx="399347" cy="399347"/>
          </a:xfrm>
          <a:prstGeom prst="rect">
            <a:avLst/>
          </a:prstGeom>
        </p:spPr>
      </p:pic>
      <p:pic>
        <p:nvPicPr>
          <p:cNvPr id="87" name="Graphic 86" descr="Head with gears outline">
            <a:extLst>
              <a:ext uri="{FF2B5EF4-FFF2-40B4-BE49-F238E27FC236}">
                <a16:creationId xmlns:a16="http://schemas.microsoft.com/office/drawing/2014/main" id="{12FF00BF-9BF1-AD16-FD8A-DD1DDEB40C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55810" y="5537522"/>
            <a:ext cx="669947" cy="669947"/>
          </a:xfrm>
          <a:prstGeom prst="rect">
            <a:avLst/>
          </a:prstGeom>
        </p:spPr>
      </p:pic>
      <p:pic>
        <p:nvPicPr>
          <p:cNvPr id="89" name="Graphic 88" descr="Question mark with solid fill">
            <a:extLst>
              <a:ext uri="{FF2B5EF4-FFF2-40B4-BE49-F238E27FC236}">
                <a16:creationId xmlns:a16="http://schemas.microsoft.com/office/drawing/2014/main" id="{68558569-19AE-8A56-E08C-B980B47D047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818005" y="5117498"/>
            <a:ext cx="272692" cy="272692"/>
          </a:xfrm>
          <a:prstGeom prst="rect">
            <a:avLst/>
          </a:prstGeom>
        </p:spPr>
      </p:pic>
      <p:pic>
        <p:nvPicPr>
          <p:cNvPr id="90" name="Graphic 89" descr="Question mark with solid fill">
            <a:extLst>
              <a:ext uri="{FF2B5EF4-FFF2-40B4-BE49-F238E27FC236}">
                <a16:creationId xmlns:a16="http://schemas.microsoft.com/office/drawing/2014/main" id="{267FD3DC-3CFB-FAD8-F252-CB2F66A2916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90697" y="5236006"/>
            <a:ext cx="272692" cy="272692"/>
          </a:xfrm>
          <a:prstGeom prst="rect">
            <a:avLst/>
          </a:prstGeom>
        </p:spPr>
      </p:pic>
      <p:pic>
        <p:nvPicPr>
          <p:cNvPr id="91" name="Graphic 90" descr="Question mark with solid fill">
            <a:extLst>
              <a:ext uri="{FF2B5EF4-FFF2-40B4-BE49-F238E27FC236}">
                <a16:creationId xmlns:a16="http://schemas.microsoft.com/office/drawing/2014/main" id="{D5AB8B2D-E39E-E059-5BCA-70FD3FD1BC7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68228" y="5073114"/>
            <a:ext cx="272692" cy="272692"/>
          </a:xfrm>
          <a:prstGeom prst="rect">
            <a:avLst/>
          </a:prstGeom>
        </p:spPr>
      </p:pic>
      <p:pic>
        <p:nvPicPr>
          <p:cNvPr id="92" name="Graphic 91" descr="Question mark with solid fill">
            <a:extLst>
              <a:ext uri="{FF2B5EF4-FFF2-40B4-BE49-F238E27FC236}">
                <a16:creationId xmlns:a16="http://schemas.microsoft.com/office/drawing/2014/main" id="{C39C9020-4177-445B-A8EE-3E5DDC0B7B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40920" y="5184882"/>
            <a:ext cx="272692" cy="272692"/>
          </a:xfrm>
          <a:prstGeom prst="rect">
            <a:avLst/>
          </a:prstGeom>
        </p:spPr>
      </p:pic>
      <p:pic>
        <p:nvPicPr>
          <p:cNvPr id="95" name="Graphic 94" descr="Gears with solid fill">
            <a:extLst>
              <a:ext uri="{FF2B5EF4-FFF2-40B4-BE49-F238E27FC236}">
                <a16:creationId xmlns:a16="http://schemas.microsoft.com/office/drawing/2014/main" id="{00AEF2A8-A9DB-83FA-D983-103929C6999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077032" y="4897514"/>
            <a:ext cx="591475" cy="591475"/>
          </a:xfrm>
          <a:prstGeom prst="rect">
            <a:avLst/>
          </a:prstGeom>
        </p:spPr>
      </p:pic>
      <p:sp>
        <p:nvSpPr>
          <p:cNvPr id="97" name="Freeform: Shape 96">
            <a:extLst>
              <a:ext uri="{FF2B5EF4-FFF2-40B4-BE49-F238E27FC236}">
                <a16:creationId xmlns:a16="http://schemas.microsoft.com/office/drawing/2014/main" id="{6BC186C7-68F5-5786-87FE-AA8159BA593B}"/>
              </a:ext>
            </a:extLst>
          </p:cNvPr>
          <p:cNvSpPr/>
          <p:nvPr/>
        </p:nvSpPr>
        <p:spPr>
          <a:xfrm>
            <a:off x="6134100" y="3985260"/>
            <a:ext cx="3078480" cy="1143000"/>
          </a:xfrm>
          <a:custGeom>
            <a:avLst/>
            <a:gdLst>
              <a:gd name="connsiteX0" fmla="*/ 0 w 3078480"/>
              <a:gd name="connsiteY0" fmla="*/ 0 h 1143000"/>
              <a:gd name="connsiteX1" fmla="*/ 388620 w 3078480"/>
              <a:gd name="connsiteY1" fmla="*/ 807720 h 1143000"/>
              <a:gd name="connsiteX2" fmla="*/ 1767840 w 3078480"/>
              <a:gd name="connsiteY2" fmla="*/ 899160 h 1143000"/>
              <a:gd name="connsiteX3" fmla="*/ 3078480 w 3078480"/>
              <a:gd name="connsiteY3" fmla="*/ 1143000 h 1143000"/>
            </a:gdLst>
            <a:ahLst/>
            <a:cxnLst>
              <a:cxn ang="0">
                <a:pos x="connsiteX0" y="connsiteY0"/>
              </a:cxn>
              <a:cxn ang="0">
                <a:pos x="connsiteX1" y="connsiteY1"/>
              </a:cxn>
              <a:cxn ang="0">
                <a:pos x="connsiteX2" y="connsiteY2"/>
              </a:cxn>
              <a:cxn ang="0">
                <a:pos x="connsiteX3" y="connsiteY3"/>
              </a:cxn>
            </a:cxnLst>
            <a:rect l="l" t="t" r="r" b="b"/>
            <a:pathLst>
              <a:path w="3078480" h="1143000">
                <a:moveTo>
                  <a:pt x="0" y="0"/>
                </a:moveTo>
                <a:cubicBezTo>
                  <a:pt x="46990" y="328930"/>
                  <a:pt x="93980" y="657860"/>
                  <a:pt x="388620" y="807720"/>
                </a:cubicBezTo>
                <a:cubicBezTo>
                  <a:pt x="683260" y="957580"/>
                  <a:pt x="1319530" y="843280"/>
                  <a:pt x="1767840" y="899160"/>
                </a:cubicBezTo>
                <a:cubicBezTo>
                  <a:pt x="2216150" y="955040"/>
                  <a:pt x="2914650" y="1108710"/>
                  <a:pt x="3078480" y="1143000"/>
                </a:cubicBezTo>
              </a:path>
            </a:pathLst>
          </a:custGeom>
          <a:noFill/>
          <a:ln>
            <a:solidFill>
              <a:schemeClr val="tx2">
                <a:lumMod val="90000"/>
              </a:schemeClr>
            </a:solid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Freeform: Shape 97">
            <a:extLst>
              <a:ext uri="{FF2B5EF4-FFF2-40B4-BE49-F238E27FC236}">
                <a16:creationId xmlns:a16="http://schemas.microsoft.com/office/drawing/2014/main" id="{C2DBD394-0CE3-081A-5E1A-F5AF40EC9CBC}"/>
              </a:ext>
            </a:extLst>
          </p:cNvPr>
          <p:cNvSpPr/>
          <p:nvPr/>
        </p:nvSpPr>
        <p:spPr>
          <a:xfrm>
            <a:off x="5577840" y="3009900"/>
            <a:ext cx="3688080" cy="2030016"/>
          </a:xfrm>
          <a:custGeom>
            <a:avLst/>
            <a:gdLst>
              <a:gd name="connsiteX0" fmla="*/ 0 w 3688080"/>
              <a:gd name="connsiteY0" fmla="*/ 0 h 2030016"/>
              <a:gd name="connsiteX1" fmla="*/ 1272540 w 3688080"/>
              <a:gd name="connsiteY1" fmla="*/ 708660 h 2030016"/>
              <a:gd name="connsiteX2" fmla="*/ 1981200 w 3688080"/>
              <a:gd name="connsiteY2" fmla="*/ 1432560 h 2030016"/>
              <a:gd name="connsiteX3" fmla="*/ 3200400 w 3688080"/>
              <a:gd name="connsiteY3" fmla="*/ 1645920 h 2030016"/>
              <a:gd name="connsiteX4" fmla="*/ 3688080 w 3688080"/>
              <a:gd name="connsiteY4" fmla="*/ 2019300 h 20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8080" h="2030016">
                <a:moveTo>
                  <a:pt x="0" y="0"/>
                </a:moveTo>
                <a:cubicBezTo>
                  <a:pt x="471170" y="234950"/>
                  <a:pt x="942340" y="469900"/>
                  <a:pt x="1272540" y="708660"/>
                </a:cubicBezTo>
                <a:cubicBezTo>
                  <a:pt x="1602740" y="947420"/>
                  <a:pt x="1659890" y="1276350"/>
                  <a:pt x="1981200" y="1432560"/>
                </a:cubicBezTo>
                <a:cubicBezTo>
                  <a:pt x="2302510" y="1588770"/>
                  <a:pt x="2915920" y="1548130"/>
                  <a:pt x="3200400" y="1645920"/>
                </a:cubicBezTo>
                <a:cubicBezTo>
                  <a:pt x="3484880" y="1743710"/>
                  <a:pt x="3559810" y="2095500"/>
                  <a:pt x="3688080" y="2019300"/>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4C50A439-9CF3-2811-832C-D874DF525799}"/>
              </a:ext>
            </a:extLst>
          </p:cNvPr>
          <p:cNvSpPr/>
          <p:nvPr/>
        </p:nvSpPr>
        <p:spPr>
          <a:xfrm>
            <a:off x="5440680" y="3383280"/>
            <a:ext cx="3756660" cy="1729740"/>
          </a:xfrm>
          <a:custGeom>
            <a:avLst/>
            <a:gdLst>
              <a:gd name="connsiteX0" fmla="*/ 0 w 3756660"/>
              <a:gd name="connsiteY0" fmla="*/ 0 h 1729740"/>
              <a:gd name="connsiteX1" fmla="*/ 853440 w 3756660"/>
              <a:gd name="connsiteY1" fmla="*/ 335280 h 1729740"/>
              <a:gd name="connsiteX2" fmla="*/ 1112520 w 3756660"/>
              <a:gd name="connsiteY2" fmla="*/ 937260 h 1729740"/>
              <a:gd name="connsiteX3" fmla="*/ 1874520 w 3756660"/>
              <a:gd name="connsiteY3" fmla="*/ 1226820 h 1729740"/>
              <a:gd name="connsiteX4" fmla="*/ 3032760 w 3756660"/>
              <a:gd name="connsiteY4" fmla="*/ 1386840 h 1729740"/>
              <a:gd name="connsiteX5" fmla="*/ 3756660 w 3756660"/>
              <a:gd name="connsiteY5" fmla="*/ 1729740 h 1729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6660" h="1729740">
                <a:moveTo>
                  <a:pt x="0" y="0"/>
                </a:moveTo>
                <a:cubicBezTo>
                  <a:pt x="334010" y="89535"/>
                  <a:pt x="668020" y="179070"/>
                  <a:pt x="853440" y="335280"/>
                </a:cubicBezTo>
                <a:cubicBezTo>
                  <a:pt x="1038860" y="491490"/>
                  <a:pt x="942340" y="788670"/>
                  <a:pt x="1112520" y="937260"/>
                </a:cubicBezTo>
                <a:cubicBezTo>
                  <a:pt x="1282700" y="1085850"/>
                  <a:pt x="1554480" y="1151890"/>
                  <a:pt x="1874520" y="1226820"/>
                </a:cubicBezTo>
                <a:cubicBezTo>
                  <a:pt x="2194560" y="1301750"/>
                  <a:pt x="2719070" y="1303020"/>
                  <a:pt x="3032760" y="1386840"/>
                </a:cubicBezTo>
                <a:cubicBezTo>
                  <a:pt x="3346450" y="1470660"/>
                  <a:pt x="3551555" y="1600200"/>
                  <a:pt x="3756660" y="1729740"/>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99">
            <a:extLst>
              <a:ext uri="{FF2B5EF4-FFF2-40B4-BE49-F238E27FC236}">
                <a16:creationId xmlns:a16="http://schemas.microsoft.com/office/drawing/2014/main" id="{AA496C58-2322-A589-BE88-99E0F884F911}"/>
              </a:ext>
            </a:extLst>
          </p:cNvPr>
          <p:cNvSpPr/>
          <p:nvPr/>
        </p:nvSpPr>
        <p:spPr>
          <a:xfrm>
            <a:off x="6637020" y="3870960"/>
            <a:ext cx="2583180" cy="1226839"/>
          </a:xfrm>
          <a:custGeom>
            <a:avLst/>
            <a:gdLst>
              <a:gd name="connsiteX0" fmla="*/ 0 w 2583180"/>
              <a:gd name="connsiteY0" fmla="*/ 0 h 1226839"/>
              <a:gd name="connsiteX1" fmla="*/ 472440 w 2583180"/>
              <a:gd name="connsiteY1" fmla="*/ 525780 h 1226839"/>
              <a:gd name="connsiteX2" fmla="*/ 1120140 w 2583180"/>
              <a:gd name="connsiteY2" fmla="*/ 731520 h 1226839"/>
              <a:gd name="connsiteX3" fmla="*/ 1699260 w 2583180"/>
              <a:gd name="connsiteY3" fmla="*/ 792480 h 1226839"/>
              <a:gd name="connsiteX4" fmla="*/ 2156460 w 2583180"/>
              <a:gd name="connsiteY4" fmla="*/ 914400 h 1226839"/>
              <a:gd name="connsiteX5" fmla="*/ 2583180 w 2583180"/>
              <a:gd name="connsiteY5" fmla="*/ 1226820 h 1226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180" h="1226839">
                <a:moveTo>
                  <a:pt x="0" y="0"/>
                </a:moveTo>
                <a:cubicBezTo>
                  <a:pt x="142875" y="201930"/>
                  <a:pt x="285750" y="403860"/>
                  <a:pt x="472440" y="525780"/>
                </a:cubicBezTo>
                <a:cubicBezTo>
                  <a:pt x="659130" y="647700"/>
                  <a:pt x="915670" y="687070"/>
                  <a:pt x="1120140" y="731520"/>
                </a:cubicBezTo>
                <a:cubicBezTo>
                  <a:pt x="1324610" y="775970"/>
                  <a:pt x="1526540" y="762000"/>
                  <a:pt x="1699260" y="792480"/>
                </a:cubicBezTo>
                <a:cubicBezTo>
                  <a:pt x="1871980" y="822960"/>
                  <a:pt x="2009140" y="842010"/>
                  <a:pt x="2156460" y="914400"/>
                </a:cubicBezTo>
                <a:cubicBezTo>
                  <a:pt x="2303780" y="986790"/>
                  <a:pt x="2472690" y="1229360"/>
                  <a:pt x="2583180" y="1226820"/>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100">
            <a:extLst>
              <a:ext uri="{FF2B5EF4-FFF2-40B4-BE49-F238E27FC236}">
                <a16:creationId xmlns:a16="http://schemas.microsoft.com/office/drawing/2014/main" id="{1B441C56-D9C3-C73B-6CDD-F6F61C1D2EB5}"/>
              </a:ext>
            </a:extLst>
          </p:cNvPr>
          <p:cNvSpPr/>
          <p:nvPr/>
        </p:nvSpPr>
        <p:spPr>
          <a:xfrm>
            <a:off x="6576060" y="2979420"/>
            <a:ext cx="2766060" cy="2019300"/>
          </a:xfrm>
          <a:custGeom>
            <a:avLst/>
            <a:gdLst>
              <a:gd name="connsiteX0" fmla="*/ 0 w 2766060"/>
              <a:gd name="connsiteY0" fmla="*/ 0 h 2019300"/>
              <a:gd name="connsiteX1" fmla="*/ 784860 w 2766060"/>
              <a:gd name="connsiteY1" fmla="*/ 381000 h 2019300"/>
              <a:gd name="connsiteX2" fmla="*/ 1150620 w 2766060"/>
              <a:gd name="connsiteY2" fmla="*/ 861060 h 2019300"/>
              <a:gd name="connsiteX3" fmla="*/ 1744980 w 2766060"/>
              <a:gd name="connsiteY3" fmla="*/ 1287780 h 2019300"/>
              <a:gd name="connsiteX4" fmla="*/ 2567940 w 2766060"/>
              <a:gd name="connsiteY4" fmla="*/ 1455420 h 2019300"/>
              <a:gd name="connsiteX5" fmla="*/ 2766060 w 2766060"/>
              <a:gd name="connsiteY5" fmla="*/ 2019300 h 201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66060" h="2019300">
                <a:moveTo>
                  <a:pt x="0" y="0"/>
                </a:moveTo>
                <a:cubicBezTo>
                  <a:pt x="296545" y="118745"/>
                  <a:pt x="593090" y="237490"/>
                  <a:pt x="784860" y="381000"/>
                </a:cubicBezTo>
                <a:cubicBezTo>
                  <a:pt x="976630" y="524510"/>
                  <a:pt x="990600" y="709930"/>
                  <a:pt x="1150620" y="861060"/>
                </a:cubicBezTo>
                <a:cubicBezTo>
                  <a:pt x="1310640" y="1012190"/>
                  <a:pt x="1508760" y="1188720"/>
                  <a:pt x="1744980" y="1287780"/>
                </a:cubicBezTo>
                <a:cubicBezTo>
                  <a:pt x="1981200" y="1386840"/>
                  <a:pt x="2397760" y="1333500"/>
                  <a:pt x="2567940" y="1455420"/>
                </a:cubicBezTo>
                <a:cubicBezTo>
                  <a:pt x="2738120" y="1577340"/>
                  <a:pt x="2766060" y="2019300"/>
                  <a:pt x="2766060" y="2019300"/>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3D6EEF95-F893-8688-1BEC-48418670909B}"/>
              </a:ext>
            </a:extLst>
          </p:cNvPr>
          <p:cNvSpPr/>
          <p:nvPr/>
        </p:nvSpPr>
        <p:spPr>
          <a:xfrm>
            <a:off x="6057900" y="2753733"/>
            <a:ext cx="3438144" cy="2184027"/>
          </a:xfrm>
          <a:custGeom>
            <a:avLst/>
            <a:gdLst>
              <a:gd name="connsiteX0" fmla="*/ 0 w 3438144"/>
              <a:gd name="connsiteY0" fmla="*/ 96147 h 2184027"/>
              <a:gd name="connsiteX1" fmla="*/ 434340 w 3438144"/>
              <a:gd name="connsiteY1" fmla="*/ 4707 h 2184027"/>
              <a:gd name="connsiteX2" fmla="*/ 1165860 w 3438144"/>
              <a:gd name="connsiteY2" fmla="*/ 225687 h 2184027"/>
              <a:gd name="connsiteX3" fmla="*/ 1844040 w 3438144"/>
              <a:gd name="connsiteY3" fmla="*/ 667647 h 2184027"/>
              <a:gd name="connsiteX4" fmla="*/ 2247900 w 3438144"/>
              <a:gd name="connsiteY4" fmla="*/ 1162947 h 2184027"/>
              <a:gd name="connsiteX5" fmla="*/ 2887980 w 3438144"/>
              <a:gd name="connsiteY5" fmla="*/ 1391547 h 2184027"/>
              <a:gd name="connsiteX6" fmla="*/ 3352800 w 3438144"/>
              <a:gd name="connsiteY6" fmla="*/ 1749687 h 2184027"/>
              <a:gd name="connsiteX7" fmla="*/ 3436620 w 3438144"/>
              <a:gd name="connsiteY7" fmla="*/ 2184027 h 2184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8144" h="2184027">
                <a:moveTo>
                  <a:pt x="0" y="96147"/>
                </a:moveTo>
                <a:cubicBezTo>
                  <a:pt x="120015" y="39632"/>
                  <a:pt x="240030" y="-16883"/>
                  <a:pt x="434340" y="4707"/>
                </a:cubicBezTo>
                <a:cubicBezTo>
                  <a:pt x="628650" y="26297"/>
                  <a:pt x="930910" y="115197"/>
                  <a:pt x="1165860" y="225687"/>
                </a:cubicBezTo>
                <a:cubicBezTo>
                  <a:pt x="1400810" y="336177"/>
                  <a:pt x="1663700" y="511437"/>
                  <a:pt x="1844040" y="667647"/>
                </a:cubicBezTo>
                <a:cubicBezTo>
                  <a:pt x="2024380" y="823857"/>
                  <a:pt x="2073910" y="1042297"/>
                  <a:pt x="2247900" y="1162947"/>
                </a:cubicBezTo>
                <a:cubicBezTo>
                  <a:pt x="2421890" y="1283597"/>
                  <a:pt x="2703830" y="1293757"/>
                  <a:pt x="2887980" y="1391547"/>
                </a:cubicBezTo>
                <a:cubicBezTo>
                  <a:pt x="3072130" y="1489337"/>
                  <a:pt x="3261360" y="1617607"/>
                  <a:pt x="3352800" y="1749687"/>
                </a:cubicBezTo>
                <a:cubicBezTo>
                  <a:pt x="3444240" y="1881767"/>
                  <a:pt x="3440430" y="2032897"/>
                  <a:pt x="3436620" y="2184027"/>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104">
            <a:extLst>
              <a:ext uri="{FF2B5EF4-FFF2-40B4-BE49-F238E27FC236}">
                <a16:creationId xmlns:a16="http://schemas.microsoft.com/office/drawing/2014/main" id="{54D15299-B72D-5F75-6ABD-FC40A66ED997}"/>
              </a:ext>
            </a:extLst>
          </p:cNvPr>
          <p:cNvSpPr/>
          <p:nvPr/>
        </p:nvSpPr>
        <p:spPr>
          <a:xfrm>
            <a:off x="6736080" y="3429000"/>
            <a:ext cx="2537460" cy="1562100"/>
          </a:xfrm>
          <a:custGeom>
            <a:avLst/>
            <a:gdLst>
              <a:gd name="connsiteX0" fmla="*/ 0 w 2537460"/>
              <a:gd name="connsiteY0" fmla="*/ 0 h 1562100"/>
              <a:gd name="connsiteX1" fmla="*/ 586740 w 2537460"/>
              <a:gd name="connsiteY1" fmla="*/ 312420 h 1562100"/>
              <a:gd name="connsiteX2" fmla="*/ 929640 w 2537460"/>
              <a:gd name="connsiteY2" fmla="*/ 807720 h 1562100"/>
              <a:gd name="connsiteX3" fmla="*/ 1729740 w 2537460"/>
              <a:gd name="connsiteY3" fmla="*/ 1059180 h 1562100"/>
              <a:gd name="connsiteX4" fmla="*/ 2240280 w 2537460"/>
              <a:gd name="connsiteY4" fmla="*/ 1150620 h 1562100"/>
              <a:gd name="connsiteX5" fmla="*/ 2537460 w 2537460"/>
              <a:gd name="connsiteY5" fmla="*/ 15621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7460" h="1562100">
                <a:moveTo>
                  <a:pt x="0" y="0"/>
                </a:moveTo>
                <a:cubicBezTo>
                  <a:pt x="215900" y="88900"/>
                  <a:pt x="431800" y="177800"/>
                  <a:pt x="586740" y="312420"/>
                </a:cubicBezTo>
                <a:cubicBezTo>
                  <a:pt x="741680" y="447040"/>
                  <a:pt x="739140" y="683260"/>
                  <a:pt x="929640" y="807720"/>
                </a:cubicBezTo>
                <a:cubicBezTo>
                  <a:pt x="1120140" y="932180"/>
                  <a:pt x="1511300" y="1002030"/>
                  <a:pt x="1729740" y="1059180"/>
                </a:cubicBezTo>
                <a:cubicBezTo>
                  <a:pt x="1948180" y="1116330"/>
                  <a:pt x="2105660" y="1066800"/>
                  <a:pt x="2240280" y="1150620"/>
                </a:cubicBezTo>
                <a:cubicBezTo>
                  <a:pt x="2374900" y="1234440"/>
                  <a:pt x="2456180" y="1398270"/>
                  <a:pt x="2537460" y="1562100"/>
                </a:cubicBezTo>
              </a:path>
            </a:pathLst>
          </a:custGeom>
          <a:noFill/>
          <a:ln>
            <a:solidFill>
              <a:schemeClr val="tx2">
                <a:lumMod val="9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Freeform: Shape 105">
            <a:extLst>
              <a:ext uri="{FF2B5EF4-FFF2-40B4-BE49-F238E27FC236}">
                <a16:creationId xmlns:a16="http://schemas.microsoft.com/office/drawing/2014/main" id="{D41E0FAA-D192-505F-F49E-BB92E7C414AE}"/>
              </a:ext>
            </a:extLst>
          </p:cNvPr>
          <p:cNvSpPr/>
          <p:nvPr/>
        </p:nvSpPr>
        <p:spPr>
          <a:xfrm>
            <a:off x="5661660" y="3954780"/>
            <a:ext cx="3451860" cy="1416986"/>
          </a:xfrm>
          <a:custGeom>
            <a:avLst/>
            <a:gdLst>
              <a:gd name="connsiteX0" fmla="*/ 0 w 3451860"/>
              <a:gd name="connsiteY0" fmla="*/ 0 h 1416986"/>
              <a:gd name="connsiteX1" fmla="*/ 274320 w 3451860"/>
              <a:gd name="connsiteY1" fmla="*/ 899160 h 1416986"/>
              <a:gd name="connsiteX2" fmla="*/ 1424940 w 3451860"/>
              <a:gd name="connsiteY2" fmla="*/ 1394460 h 1416986"/>
              <a:gd name="connsiteX3" fmla="*/ 2438400 w 3451860"/>
              <a:gd name="connsiteY3" fmla="*/ 1333500 h 1416986"/>
              <a:gd name="connsiteX4" fmla="*/ 3451860 w 3451860"/>
              <a:gd name="connsiteY4" fmla="*/ 1341120 h 1416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1860" h="1416986">
                <a:moveTo>
                  <a:pt x="0" y="0"/>
                </a:moveTo>
                <a:cubicBezTo>
                  <a:pt x="18415" y="333375"/>
                  <a:pt x="36830" y="666750"/>
                  <a:pt x="274320" y="899160"/>
                </a:cubicBezTo>
                <a:cubicBezTo>
                  <a:pt x="511810" y="1131570"/>
                  <a:pt x="1064260" y="1322070"/>
                  <a:pt x="1424940" y="1394460"/>
                </a:cubicBezTo>
                <a:cubicBezTo>
                  <a:pt x="1785620" y="1466850"/>
                  <a:pt x="2100580" y="1342390"/>
                  <a:pt x="2438400" y="1333500"/>
                </a:cubicBezTo>
                <a:cubicBezTo>
                  <a:pt x="2776220" y="1324610"/>
                  <a:pt x="3114040" y="1332865"/>
                  <a:pt x="3451860" y="1341120"/>
                </a:cubicBezTo>
              </a:path>
            </a:pathLst>
          </a:cu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Arrow Connector 107">
            <a:extLst>
              <a:ext uri="{FF2B5EF4-FFF2-40B4-BE49-F238E27FC236}">
                <a16:creationId xmlns:a16="http://schemas.microsoft.com/office/drawing/2014/main" id="{D8643441-9327-A550-64C7-53DF95CE266E}"/>
              </a:ext>
            </a:extLst>
          </p:cNvPr>
          <p:cNvCxnSpPr>
            <a:cxnSpLocks/>
          </p:cNvCxnSpPr>
          <p:nvPr/>
        </p:nvCxnSpPr>
        <p:spPr>
          <a:xfrm flipV="1">
            <a:off x="9496639" y="4636571"/>
            <a:ext cx="415014" cy="1146998"/>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5667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25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250"/>
                            </p:stCondLst>
                            <p:childTnLst>
                              <p:par>
                                <p:cTn id="24" presetID="1" presetClass="entr" presetSubtype="0" fill="hold" nodeType="afterEffect">
                                  <p:stCondLst>
                                    <p:cond delay="25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100"/>
                                        <p:tgtEl>
                                          <p:spTgt spid="16"/>
                                        </p:tgtEl>
                                      </p:cBhvr>
                                    </p:animEffect>
                                  </p:childTnLst>
                                </p:cTn>
                              </p:par>
                            </p:childTnLst>
                          </p:cTn>
                        </p:par>
                        <p:par>
                          <p:cTn id="36" fill="hold">
                            <p:stCondLst>
                              <p:cond delay="100"/>
                            </p:stCondLst>
                            <p:childTnLst>
                              <p:par>
                                <p:cTn id="37" presetID="22" presetClass="entr" presetSubtype="1" fill="hold"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up)">
                                      <p:cBhvr>
                                        <p:cTn id="39" dur="100"/>
                                        <p:tgtEl>
                                          <p:spTgt spid="19"/>
                                        </p:tgtEl>
                                      </p:cBhvr>
                                    </p:animEffect>
                                  </p:childTnLst>
                                </p:cTn>
                              </p:par>
                            </p:childTnLst>
                          </p:cTn>
                        </p:par>
                        <p:par>
                          <p:cTn id="40" fill="hold">
                            <p:stCondLst>
                              <p:cond delay="200"/>
                            </p:stCondLst>
                            <p:childTnLst>
                              <p:par>
                                <p:cTn id="41" presetID="22" presetClass="entr" presetSubtype="8"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100"/>
                                        <p:tgtEl>
                                          <p:spTgt spid="23"/>
                                        </p:tgtEl>
                                      </p:cBhvr>
                                    </p:animEffect>
                                  </p:childTnLst>
                                </p:cTn>
                              </p:par>
                            </p:childTnLst>
                          </p:cTn>
                        </p:par>
                        <p:par>
                          <p:cTn id="44" fill="hold">
                            <p:stCondLst>
                              <p:cond delay="300"/>
                            </p:stCondLst>
                            <p:childTnLst>
                              <p:par>
                                <p:cTn id="45" presetID="22" presetClass="entr" presetSubtype="8" fill="hold"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100"/>
                                        <p:tgtEl>
                                          <p:spTgt spid="37"/>
                                        </p:tgtEl>
                                      </p:cBhvr>
                                    </p:animEffect>
                                  </p:childTnLst>
                                </p:cTn>
                              </p:par>
                            </p:childTnLst>
                          </p:cTn>
                        </p:par>
                        <p:par>
                          <p:cTn id="48" fill="hold">
                            <p:stCondLst>
                              <p:cond delay="400"/>
                            </p:stCondLst>
                            <p:childTnLst>
                              <p:par>
                                <p:cTn id="49" presetID="22" presetClass="entr" presetSubtype="4" fill="hold" nodeType="after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100"/>
                                        <p:tgtEl>
                                          <p:spTgt spid="42"/>
                                        </p:tgtEl>
                                      </p:cBhvr>
                                    </p:animEffect>
                                  </p:childTnLst>
                                </p:cTn>
                              </p:par>
                            </p:childTnLst>
                          </p:cTn>
                        </p:par>
                        <p:par>
                          <p:cTn id="52" fill="hold">
                            <p:stCondLst>
                              <p:cond delay="500"/>
                            </p:stCondLst>
                            <p:childTnLst>
                              <p:par>
                                <p:cTn id="53" presetID="22" presetClass="entr" presetSubtype="8" fill="hold" nodeType="after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wipe(left)">
                                      <p:cBhvr>
                                        <p:cTn id="55" dur="100"/>
                                        <p:tgtEl>
                                          <p:spTgt spid="40"/>
                                        </p:tgtEl>
                                      </p:cBhvr>
                                    </p:animEffect>
                                  </p:childTnLst>
                                </p:cTn>
                              </p:par>
                            </p:childTnLst>
                          </p:cTn>
                        </p:par>
                        <p:par>
                          <p:cTn id="56" fill="hold">
                            <p:stCondLst>
                              <p:cond delay="600"/>
                            </p:stCondLst>
                            <p:childTnLst>
                              <p:par>
                                <p:cTn id="57" presetID="22" presetClass="entr" presetSubtype="8"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ipe(left)">
                                      <p:cBhvr>
                                        <p:cTn id="59" dur="100"/>
                                        <p:tgtEl>
                                          <p:spTgt spid="45"/>
                                        </p:tgtEl>
                                      </p:cBhvr>
                                    </p:animEffect>
                                  </p:childTnLst>
                                </p:cTn>
                              </p:par>
                            </p:childTnLst>
                          </p:cTn>
                        </p:par>
                        <p:par>
                          <p:cTn id="60" fill="hold">
                            <p:stCondLst>
                              <p:cond delay="700"/>
                            </p:stCondLst>
                            <p:childTnLst>
                              <p:par>
                                <p:cTn id="61" presetID="22" presetClass="entr" presetSubtype="4" fill="hold" nodeType="after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wipe(down)">
                                      <p:cBhvr>
                                        <p:cTn id="63" dur="100"/>
                                        <p:tgtEl>
                                          <p:spTgt spid="47"/>
                                        </p:tgtEl>
                                      </p:cBhvr>
                                    </p:animEffect>
                                  </p:childTnLst>
                                </p:cTn>
                              </p:par>
                            </p:childTnLst>
                          </p:cTn>
                        </p:par>
                        <p:par>
                          <p:cTn id="64" fill="hold">
                            <p:stCondLst>
                              <p:cond delay="800"/>
                            </p:stCondLst>
                            <p:childTnLst>
                              <p:par>
                                <p:cTn id="65" presetID="22" presetClass="entr" presetSubtype="8" fill="hold"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wipe(left)">
                                      <p:cBhvr>
                                        <p:cTn id="67" dur="100"/>
                                        <p:tgtEl>
                                          <p:spTgt spid="55"/>
                                        </p:tgtEl>
                                      </p:cBhvr>
                                    </p:animEffect>
                                  </p:childTnLst>
                                </p:cTn>
                              </p:par>
                            </p:childTnLst>
                          </p:cTn>
                        </p:par>
                        <p:par>
                          <p:cTn id="68" fill="hold">
                            <p:stCondLst>
                              <p:cond delay="900"/>
                            </p:stCondLst>
                            <p:childTnLst>
                              <p:par>
                                <p:cTn id="69" presetID="22" presetClass="entr" presetSubtype="4" fill="hold"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wipe(down)">
                                      <p:cBhvr>
                                        <p:cTn id="71" dur="100"/>
                                        <p:tgtEl>
                                          <p:spTgt spid="50"/>
                                        </p:tgtEl>
                                      </p:cBhvr>
                                    </p:animEffect>
                                  </p:childTnLst>
                                </p:cTn>
                              </p:par>
                            </p:childTnLst>
                          </p:cTn>
                        </p:par>
                        <p:par>
                          <p:cTn id="72" fill="hold">
                            <p:stCondLst>
                              <p:cond delay="1000"/>
                            </p:stCondLst>
                            <p:childTnLst>
                              <p:par>
                                <p:cTn id="73" presetID="22" presetClass="entr" presetSubtype="8" fill="hold" nodeType="afterEffect">
                                  <p:stCondLst>
                                    <p:cond delay="0"/>
                                  </p:stCondLst>
                                  <p:childTnLst>
                                    <p:set>
                                      <p:cBhvr>
                                        <p:cTn id="74" dur="1" fill="hold">
                                          <p:stCondLst>
                                            <p:cond delay="0"/>
                                          </p:stCondLst>
                                        </p:cTn>
                                        <p:tgtEl>
                                          <p:spTgt spid="51"/>
                                        </p:tgtEl>
                                        <p:attrNameLst>
                                          <p:attrName>style.visibility</p:attrName>
                                        </p:attrNameLst>
                                      </p:cBhvr>
                                      <p:to>
                                        <p:strVal val="visible"/>
                                      </p:to>
                                    </p:set>
                                    <p:animEffect transition="in" filter="wipe(left)">
                                      <p:cBhvr>
                                        <p:cTn id="75" dur="100"/>
                                        <p:tgtEl>
                                          <p:spTgt spid="51"/>
                                        </p:tgtEl>
                                      </p:cBhvr>
                                    </p:animEffect>
                                  </p:childTnLst>
                                </p:cTn>
                              </p:par>
                            </p:childTnLst>
                          </p:cTn>
                        </p:par>
                        <p:par>
                          <p:cTn id="76" fill="hold">
                            <p:stCondLst>
                              <p:cond delay="1100"/>
                            </p:stCondLst>
                            <p:childTnLst>
                              <p:par>
                                <p:cTn id="77" presetID="22" presetClass="entr" presetSubtype="8" fill="hold"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wipe(left)">
                                      <p:cBhvr>
                                        <p:cTn id="79" dur="100"/>
                                        <p:tgtEl>
                                          <p:spTgt spid="26"/>
                                        </p:tgtEl>
                                      </p:cBhvr>
                                    </p:animEffect>
                                  </p:childTnLst>
                                </p:cTn>
                              </p:par>
                            </p:childTnLst>
                          </p:cTn>
                        </p:par>
                        <p:par>
                          <p:cTn id="80" fill="hold">
                            <p:stCondLst>
                              <p:cond delay="1200"/>
                            </p:stCondLst>
                            <p:childTnLst>
                              <p:par>
                                <p:cTn id="81" presetID="22" presetClass="entr" presetSubtype="4" fill="hold" nodeType="afterEffect">
                                  <p:stCondLst>
                                    <p:cond delay="0"/>
                                  </p:stCondLst>
                                  <p:childTnLst>
                                    <p:set>
                                      <p:cBhvr>
                                        <p:cTn id="82" dur="1" fill="hold">
                                          <p:stCondLst>
                                            <p:cond delay="0"/>
                                          </p:stCondLst>
                                        </p:cTn>
                                        <p:tgtEl>
                                          <p:spTgt spid="30"/>
                                        </p:tgtEl>
                                        <p:attrNameLst>
                                          <p:attrName>style.visibility</p:attrName>
                                        </p:attrNameLst>
                                      </p:cBhvr>
                                      <p:to>
                                        <p:strVal val="visible"/>
                                      </p:to>
                                    </p:set>
                                    <p:animEffect transition="in" filter="wipe(down)">
                                      <p:cBhvr>
                                        <p:cTn id="83" dur="100"/>
                                        <p:tgtEl>
                                          <p:spTgt spid="30"/>
                                        </p:tgtEl>
                                      </p:cBhvr>
                                    </p:animEffect>
                                  </p:childTnLst>
                                </p:cTn>
                              </p:par>
                            </p:childTnLst>
                          </p:cTn>
                        </p:par>
                        <p:par>
                          <p:cTn id="84" fill="hold">
                            <p:stCondLst>
                              <p:cond delay="1300"/>
                            </p:stCondLst>
                            <p:childTnLst>
                              <p:par>
                                <p:cTn id="85" presetID="22" presetClass="entr" presetSubtype="8" fill="hold"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left)">
                                      <p:cBhvr>
                                        <p:cTn id="87" dur="1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6" presetClass="entr" presetSubtype="0" fill="hold" nodeType="click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wipe(down)">
                                      <p:cBhvr>
                                        <p:cTn id="92" dur="290">
                                          <p:stCondLst>
                                            <p:cond delay="0"/>
                                          </p:stCondLst>
                                        </p:cTn>
                                        <p:tgtEl>
                                          <p:spTgt spid="72"/>
                                        </p:tgtEl>
                                      </p:cBhvr>
                                    </p:animEffect>
                                    <p:anim calcmode="lin" valueType="num">
                                      <p:cBhvr>
                                        <p:cTn id="93" dur="911"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94" dur="332"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95" dur="332" tmFilter="0, 0; 0.125,0.2665; 0.25,0.4; 0.375,0.465; 0.5,0.5;  0.625,0.535; 0.75,0.6; 0.875,0.7335; 1,1">
                                          <p:stCondLst>
                                            <p:cond delay="332"/>
                                          </p:stCondLst>
                                        </p:cTn>
                                        <p:tgtEl>
                                          <p:spTgt spid="72"/>
                                        </p:tgtEl>
                                        <p:attrNameLst>
                                          <p:attrName>ppt_y</p:attrName>
                                        </p:attrNameLst>
                                      </p:cBhvr>
                                      <p:tavLst>
                                        <p:tav tm="0" fmla="#ppt_y-sin(pi*$)/9">
                                          <p:val>
                                            <p:fltVal val="0"/>
                                          </p:val>
                                        </p:tav>
                                        <p:tav tm="100000">
                                          <p:val>
                                            <p:fltVal val="1"/>
                                          </p:val>
                                        </p:tav>
                                      </p:tavLst>
                                    </p:anim>
                                    <p:anim calcmode="lin" valueType="num">
                                      <p:cBhvr>
                                        <p:cTn id="96" dur="166" tmFilter="0, 0; 0.125,0.2665; 0.25,0.4; 0.375,0.465; 0.5,0.5;  0.625,0.535; 0.75,0.6; 0.875,0.7335; 1,1">
                                          <p:stCondLst>
                                            <p:cond delay="662"/>
                                          </p:stCondLst>
                                        </p:cTn>
                                        <p:tgtEl>
                                          <p:spTgt spid="72"/>
                                        </p:tgtEl>
                                        <p:attrNameLst>
                                          <p:attrName>ppt_y</p:attrName>
                                        </p:attrNameLst>
                                      </p:cBhvr>
                                      <p:tavLst>
                                        <p:tav tm="0" fmla="#ppt_y-sin(pi*$)/27">
                                          <p:val>
                                            <p:fltVal val="0"/>
                                          </p:val>
                                        </p:tav>
                                        <p:tav tm="100000">
                                          <p:val>
                                            <p:fltVal val="1"/>
                                          </p:val>
                                        </p:tav>
                                      </p:tavLst>
                                    </p:anim>
                                    <p:anim calcmode="lin" valueType="num">
                                      <p:cBhvr>
                                        <p:cTn id="97" dur="82" tmFilter="0, 0; 0.125,0.2665; 0.25,0.4; 0.375,0.465; 0.5,0.5;  0.625,0.535; 0.75,0.6; 0.875,0.7335; 1,1">
                                          <p:stCondLst>
                                            <p:cond delay="828"/>
                                          </p:stCondLst>
                                        </p:cTn>
                                        <p:tgtEl>
                                          <p:spTgt spid="72"/>
                                        </p:tgtEl>
                                        <p:attrNameLst>
                                          <p:attrName>ppt_y</p:attrName>
                                        </p:attrNameLst>
                                      </p:cBhvr>
                                      <p:tavLst>
                                        <p:tav tm="0" fmla="#ppt_y-sin(pi*$)/81">
                                          <p:val>
                                            <p:fltVal val="0"/>
                                          </p:val>
                                        </p:tav>
                                        <p:tav tm="100000">
                                          <p:val>
                                            <p:fltVal val="1"/>
                                          </p:val>
                                        </p:tav>
                                      </p:tavLst>
                                    </p:anim>
                                    <p:animScale>
                                      <p:cBhvr>
                                        <p:cTn id="98" dur="13">
                                          <p:stCondLst>
                                            <p:cond delay="325"/>
                                          </p:stCondLst>
                                        </p:cTn>
                                        <p:tgtEl>
                                          <p:spTgt spid="72"/>
                                        </p:tgtEl>
                                      </p:cBhvr>
                                      <p:to x="100000" y="60000"/>
                                    </p:animScale>
                                    <p:animScale>
                                      <p:cBhvr>
                                        <p:cTn id="99" dur="83" decel="50000">
                                          <p:stCondLst>
                                            <p:cond delay="338"/>
                                          </p:stCondLst>
                                        </p:cTn>
                                        <p:tgtEl>
                                          <p:spTgt spid="72"/>
                                        </p:tgtEl>
                                      </p:cBhvr>
                                      <p:to x="100000" y="100000"/>
                                    </p:animScale>
                                    <p:animScale>
                                      <p:cBhvr>
                                        <p:cTn id="100" dur="13">
                                          <p:stCondLst>
                                            <p:cond delay="656"/>
                                          </p:stCondLst>
                                        </p:cTn>
                                        <p:tgtEl>
                                          <p:spTgt spid="72"/>
                                        </p:tgtEl>
                                      </p:cBhvr>
                                      <p:to x="100000" y="80000"/>
                                    </p:animScale>
                                    <p:animScale>
                                      <p:cBhvr>
                                        <p:cTn id="101" dur="83" decel="50000">
                                          <p:stCondLst>
                                            <p:cond delay="669"/>
                                          </p:stCondLst>
                                        </p:cTn>
                                        <p:tgtEl>
                                          <p:spTgt spid="72"/>
                                        </p:tgtEl>
                                      </p:cBhvr>
                                      <p:to x="100000" y="100000"/>
                                    </p:animScale>
                                    <p:animScale>
                                      <p:cBhvr>
                                        <p:cTn id="102" dur="13">
                                          <p:stCondLst>
                                            <p:cond delay="821"/>
                                          </p:stCondLst>
                                        </p:cTn>
                                        <p:tgtEl>
                                          <p:spTgt spid="72"/>
                                        </p:tgtEl>
                                      </p:cBhvr>
                                      <p:to x="100000" y="90000"/>
                                    </p:animScale>
                                    <p:animScale>
                                      <p:cBhvr>
                                        <p:cTn id="103" dur="83" decel="50000">
                                          <p:stCondLst>
                                            <p:cond delay="834"/>
                                          </p:stCondLst>
                                        </p:cTn>
                                        <p:tgtEl>
                                          <p:spTgt spid="72"/>
                                        </p:tgtEl>
                                      </p:cBhvr>
                                      <p:to x="100000" y="100000"/>
                                    </p:animScale>
                                    <p:animScale>
                                      <p:cBhvr>
                                        <p:cTn id="104" dur="13">
                                          <p:stCondLst>
                                            <p:cond delay="904"/>
                                          </p:stCondLst>
                                        </p:cTn>
                                        <p:tgtEl>
                                          <p:spTgt spid="72"/>
                                        </p:tgtEl>
                                      </p:cBhvr>
                                      <p:to x="100000" y="95000"/>
                                    </p:animScale>
                                    <p:animScale>
                                      <p:cBhvr>
                                        <p:cTn id="105" dur="83" decel="50000">
                                          <p:stCondLst>
                                            <p:cond delay="917"/>
                                          </p:stCondLst>
                                        </p:cTn>
                                        <p:tgtEl>
                                          <p:spTgt spid="72"/>
                                        </p:tgtEl>
                                      </p:cBhvr>
                                      <p:to x="100000" y="100000"/>
                                    </p:animScale>
                                  </p:childTnLst>
                                </p:cTn>
                              </p:par>
                            </p:childTnLst>
                          </p:cTn>
                        </p:par>
                        <p:par>
                          <p:cTn id="106" fill="hold">
                            <p:stCondLst>
                              <p:cond delay="1000"/>
                            </p:stCondLst>
                            <p:childTnLst>
                              <p:par>
                                <p:cTn id="107" presetID="22" presetClass="entr" presetSubtype="8" fill="hold" nodeType="afterEffect">
                                  <p:stCondLst>
                                    <p:cond delay="0"/>
                                  </p:stCondLst>
                                  <p:childTnLst>
                                    <p:set>
                                      <p:cBhvr>
                                        <p:cTn id="108" dur="1" fill="hold">
                                          <p:stCondLst>
                                            <p:cond delay="0"/>
                                          </p:stCondLst>
                                        </p:cTn>
                                        <p:tgtEl>
                                          <p:spTgt spid="73"/>
                                        </p:tgtEl>
                                        <p:attrNameLst>
                                          <p:attrName>style.visibility</p:attrName>
                                        </p:attrNameLst>
                                      </p:cBhvr>
                                      <p:to>
                                        <p:strVal val="visible"/>
                                      </p:to>
                                    </p:set>
                                    <p:animEffect transition="in" filter="wipe(left)">
                                      <p:cBhvr>
                                        <p:cTn id="109" dur="250"/>
                                        <p:tgtEl>
                                          <p:spTgt spid="73"/>
                                        </p:tgtEl>
                                      </p:cBhvr>
                                    </p:animEffect>
                                  </p:childTnLst>
                                </p:cTn>
                              </p:par>
                            </p:childTnLst>
                          </p:cTn>
                        </p:par>
                        <p:par>
                          <p:cTn id="110" fill="hold">
                            <p:stCondLst>
                              <p:cond delay="1250"/>
                            </p:stCondLst>
                            <p:childTnLst>
                              <p:par>
                                <p:cTn id="111" presetID="22" presetClass="entr" presetSubtype="4" fill="hold" nodeType="afterEffect">
                                  <p:stCondLst>
                                    <p:cond delay="0"/>
                                  </p:stCondLst>
                                  <p:childTnLst>
                                    <p:set>
                                      <p:cBhvr>
                                        <p:cTn id="112" dur="1" fill="hold">
                                          <p:stCondLst>
                                            <p:cond delay="0"/>
                                          </p:stCondLst>
                                        </p:cTn>
                                        <p:tgtEl>
                                          <p:spTgt spid="79"/>
                                        </p:tgtEl>
                                        <p:attrNameLst>
                                          <p:attrName>style.visibility</p:attrName>
                                        </p:attrNameLst>
                                      </p:cBhvr>
                                      <p:to>
                                        <p:strVal val="visible"/>
                                      </p:to>
                                    </p:set>
                                    <p:animEffect transition="in" filter="wipe(down)">
                                      <p:cBhvr>
                                        <p:cTn id="113" dur="250"/>
                                        <p:tgtEl>
                                          <p:spTgt spid="79"/>
                                        </p:tgtEl>
                                      </p:cBhvr>
                                    </p:animEffect>
                                  </p:childTnLst>
                                </p:cTn>
                              </p:par>
                            </p:childTnLst>
                          </p:cTn>
                        </p:par>
                        <p:par>
                          <p:cTn id="114" fill="hold">
                            <p:stCondLst>
                              <p:cond delay="1500"/>
                            </p:stCondLst>
                            <p:childTnLst>
                              <p:par>
                                <p:cTn id="115" presetID="22" presetClass="entr" presetSubtype="8" fill="hold" nodeType="after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wipe(left)">
                                      <p:cBhvr>
                                        <p:cTn id="117" dur="250"/>
                                        <p:tgtEl>
                                          <p:spTgt spid="77"/>
                                        </p:tgtEl>
                                      </p:cBhvr>
                                    </p:animEffect>
                                  </p:childTnLst>
                                </p:cTn>
                              </p:par>
                            </p:childTnLst>
                          </p:cTn>
                        </p:par>
                        <p:par>
                          <p:cTn id="118" fill="hold">
                            <p:stCondLst>
                              <p:cond delay="1750"/>
                            </p:stCondLst>
                            <p:childTnLst>
                              <p:par>
                                <p:cTn id="119" presetID="22" presetClass="entr" presetSubtype="8" fill="hold" nodeType="afterEffect">
                                  <p:stCondLst>
                                    <p:cond delay="0"/>
                                  </p:stCondLst>
                                  <p:childTnLst>
                                    <p:set>
                                      <p:cBhvr>
                                        <p:cTn id="120" dur="1" fill="hold">
                                          <p:stCondLst>
                                            <p:cond delay="0"/>
                                          </p:stCondLst>
                                        </p:cTn>
                                        <p:tgtEl>
                                          <p:spTgt spid="58"/>
                                        </p:tgtEl>
                                        <p:attrNameLst>
                                          <p:attrName>style.visibility</p:attrName>
                                        </p:attrNameLst>
                                      </p:cBhvr>
                                      <p:to>
                                        <p:strVal val="visible"/>
                                      </p:to>
                                    </p:set>
                                    <p:animEffect transition="in" filter="wipe(left)">
                                      <p:cBhvr>
                                        <p:cTn id="121" dur="250"/>
                                        <p:tgtEl>
                                          <p:spTgt spid="58"/>
                                        </p:tgtEl>
                                      </p:cBhvr>
                                    </p:animEffect>
                                  </p:childTnLst>
                                </p:cTn>
                              </p:par>
                            </p:childTnLst>
                          </p:cTn>
                        </p:par>
                        <p:par>
                          <p:cTn id="122" fill="hold">
                            <p:stCondLst>
                              <p:cond delay="2000"/>
                            </p:stCondLst>
                            <p:childTnLst>
                              <p:par>
                                <p:cTn id="123" presetID="22" presetClass="entr" presetSubtype="1" fill="hold" nodeType="afterEffect">
                                  <p:stCondLst>
                                    <p:cond delay="0"/>
                                  </p:stCondLst>
                                  <p:childTnLst>
                                    <p:set>
                                      <p:cBhvr>
                                        <p:cTn id="124" dur="1" fill="hold">
                                          <p:stCondLst>
                                            <p:cond delay="0"/>
                                          </p:stCondLst>
                                        </p:cTn>
                                        <p:tgtEl>
                                          <p:spTgt spid="62"/>
                                        </p:tgtEl>
                                        <p:attrNameLst>
                                          <p:attrName>style.visibility</p:attrName>
                                        </p:attrNameLst>
                                      </p:cBhvr>
                                      <p:to>
                                        <p:strVal val="visible"/>
                                      </p:to>
                                    </p:set>
                                    <p:animEffect transition="in" filter="wipe(up)">
                                      <p:cBhvr>
                                        <p:cTn id="125" dur="250"/>
                                        <p:tgtEl>
                                          <p:spTgt spid="62"/>
                                        </p:tgtEl>
                                      </p:cBhvr>
                                    </p:animEffect>
                                  </p:childTnLst>
                                </p:cTn>
                              </p:par>
                            </p:childTnLst>
                          </p:cTn>
                        </p:par>
                        <p:par>
                          <p:cTn id="126" fill="hold">
                            <p:stCondLst>
                              <p:cond delay="2250"/>
                            </p:stCondLst>
                            <p:childTnLst>
                              <p:par>
                                <p:cTn id="127" presetID="22" presetClass="entr" presetSubtype="8" fill="hold" nodeType="afterEffect">
                                  <p:stCondLst>
                                    <p:cond delay="0"/>
                                  </p:stCondLst>
                                  <p:childTnLst>
                                    <p:set>
                                      <p:cBhvr>
                                        <p:cTn id="128" dur="1" fill="hold">
                                          <p:stCondLst>
                                            <p:cond delay="0"/>
                                          </p:stCondLst>
                                        </p:cTn>
                                        <p:tgtEl>
                                          <p:spTgt spid="60"/>
                                        </p:tgtEl>
                                        <p:attrNameLst>
                                          <p:attrName>style.visibility</p:attrName>
                                        </p:attrNameLst>
                                      </p:cBhvr>
                                      <p:to>
                                        <p:strVal val="visible"/>
                                      </p:to>
                                    </p:set>
                                    <p:animEffect transition="in" filter="wipe(left)">
                                      <p:cBhvr>
                                        <p:cTn id="129" dur="250"/>
                                        <p:tgtEl>
                                          <p:spTgt spid="60"/>
                                        </p:tgtEl>
                                      </p:cBhvr>
                                    </p:animEffect>
                                  </p:childTnLst>
                                </p:cTn>
                              </p:par>
                            </p:childTnLst>
                          </p:cTn>
                        </p:par>
                        <p:par>
                          <p:cTn id="130" fill="hold">
                            <p:stCondLst>
                              <p:cond delay="2500"/>
                            </p:stCondLst>
                            <p:childTnLst>
                              <p:par>
                                <p:cTn id="131" presetID="10" presetClass="exit" presetSubtype="0" fill="hold" nodeType="afterEffect">
                                  <p:stCondLst>
                                    <p:cond delay="0"/>
                                  </p:stCondLst>
                                  <p:childTnLst>
                                    <p:animEffect transition="out" filter="fade">
                                      <p:cBhvr>
                                        <p:cTn id="132" dur="2000"/>
                                        <p:tgtEl>
                                          <p:spTgt spid="8"/>
                                        </p:tgtEl>
                                      </p:cBhvr>
                                    </p:animEffect>
                                    <p:set>
                                      <p:cBhvr>
                                        <p:cTn id="133" dur="1" fill="hold">
                                          <p:stCondLst>
                                            <p:cond delay="1999"/>
                                          </p:stCondLst>
                                        </p:cTn>
                                        <p:tgtEl>
                                          <p:spTgt spid="8"/>
                                        </p:tgtEl>
                                        <p:attrNameLst>
                                          <p:attrName>style.visibility</p:attrName>
                                        </p:attrNameLst>
                                      </p:cBhvr>
                                      <p:to>
                                        <p:strVal val="hidden"/>
                                      </p:to>
                                    </p:set>
                                  </p:childTnLst>
                                </p:cTn>
                              </p:par>
                              <p:par>
                                <p:cTn id="134" presetID="10" presetClass="entr" presetSubtype="0" fill="hold" nodeType="withEffect">
                                  <p:stCondLst>
                                    <p:cond delay="0"/>
                                  </p:stCondLst>
                                  <p:childTnLst>
                                    <p:set>
                                      <p:cBhvr>
                                        <p:cTn id="135" dur="1" fill="hold">
                                          <p:stCondLst>
                                            <p:cond delay="0"/>
                                          </p:stCondLst>
                                        </p:cTn>
                                        <p:tgtEl>
                                          <p:spTgt spid="83"/>
                                        </p:tgtEl>
                                        <p:attrNameLst>
                                          <p:attrName>style.visibility</p:attrName>
                                        </p:attrNameLst>
                                      </p:cBhvr>
                                      <p:to>
                                        <p:strVal val="visible"/>
                                      </p:to>
                                    </p:set>
                                    <p:animEffect transition="in" filter="fade">
                                      <p:cBhvr>
                                        <p:cTn id="136" dur="2000"/>
                                        <p:tgtEl>
                                          <p:spTgt spid="83"/>
                                        </p:tgtEl>
                                      </p:cBhvr>
                                    </p:animEffect>
                                  </p:childTnLst>
                                </p:cTn>
                              </p:par>
                              <p:par>
                                <p:cTn id="137" presetID="2" presetClass="entr" presetSubtype="8" fill="hold" nodeType="withEffect">
                                  <p:stCondLst>
                                    <p:cond delay="0"/>
                                  </p:stCondLst>
                                  <p:childTnLst>
                                    <p:set>
                                      <p:cBhvr>
                                        <p:cTn id="138" dur="1" fill="hold">
                                          <p:stCondLst>
                                            <p:cond delay="0"/>
                                          </p:stCondLst>
                                        </p:cTn>
                                        <p:tgtEl>
                                          <p:spTgt spid="85"/>
                                        </p:tgtEl>
                                        <p:attrNameLst>
                                          <p:attrName>style.visibility</p:attrName>
                                        </p:attrNameLst>
                                      </p:cBhvr>
                                      <p:to>
                                        <p:strVal val="visible"/>
                                      </p:to>
                                    </p:set>
                                    <p:anim calcmode="lin" valueType="num">
                                      <p:cBhvr additive="base">
                                        <p:cTn id="139" dur="1000" fill="hold"/>
                                        <p:tgtEl>
                                          <p:spTgt spid="85"/>
                                        </p:tgtEl>
                                        <p:attrNameLst>
                                          <p:attrName>ppt_x</p:attrName>
                                        </p:attrNameLst>
                                      </p:cBhvr>
                                      <p:tavLst>
                                        <p:tav tm="0">
                                          <p:val>
                                            <p:strVal val="0-#ppt_w/2"/>
                                          </p:val>
                                        </p:tav>
                                        <p:tav tm="100000">
                                          <p:val>
                                            <p:strVal val="#ppt_x"/>
                                          </p:val>
                                        </p:tav>
                                      </p:tavLst>
                                    </p:anim>
                                    <p:anim calcmode="lin" valueType="num">
                                      <p:cBhvr additive="base">
                                        <p:cTn id="140" dur="1000" fill="hold"/>
                                        <p:tgtEl>
                                          <p:spTgt spid="85"/>
                                        </p:tgtEl>
                                        <p:attrNameLst>
                                          <p:attrName>ppt_y</p:attrName>
                                        </p:attrNameLst>
                                      </p:cBhvr>
                                      <p:tavLst>
                                        <p:tav tm="0">
                                          <p:val>
                                            <p:strVal val="#ppt_y"/>
                                          </p:val>
                                        </p:tav>
                                        <p:tav tm="100000">
                                          <p:val>
                                            <p:strVal val="#ppt_y"/>
                                          </p:val>
                                        </p:tav>
                                      </p:tavLst>
                                    </p:anim>
                                  </p:childTnLst>
                                </p:cTn>
                              </p:par>
                              <p:par>
                                <p:cTn id="141" presetID="6" presetClass="emph" presetSubtype="0" repeatCount="indefinite" autoRev="1" fill="hold" nodeType="withEffect">
                                  <p:stCondLst>
                                    <p:cond delay="250"/>
                                  </p:stCondLst>
                                  <p:childTnLst>
                                    <p:animScale>
                                      <p:cBhvr>
                                        <p:cTn id="142" dur="1000" fill="hold"/>
                                        <p:tgtEl>
                                          <p:spTgt spid="85"/>
                                        </p:tgtEl>
                                      </p:cBhvr>
                                      <p:by x="150000" y="150000"/>
                                    </p:animScale>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87"/>
                                        </p:tgtEl>
                                        <p:attrNameLst>
                                          <p:attrName>style.visibility</p:attrName>
                                        </p:attrNameLst>
                                      </p:cBhvr>
                                      <p:to>
                                        <p:strVal val="visible"/>
                                      </p:to>
                                    </p:set>
                                  </p:childTnLst>
                                </p:cTn>
                              </p:par>
                            </p:childTnLst>
                          </p:cTn>
                        </p:par>
                        <p:par>
                          <p:cTn id="147" fill="hold">
                            <p:stCondLst>
                              <p:cond delay="0"/>
                            </p:stCondLst>
                            <p:childTnLst>
                              <p:par>
                                <p:cTn id="148" presetID="10" presetClass="entr" presetSubtype="0" fill="hold" nodeType="afterEffect">
                                  <p:stCondLst>
                                    <p:cond delay="1000"/>
                                  </p:stCondLst>
                                  <p:childTnLst>
                                    <p:set>
                                      <p:cBhvr>
                                        <p:cTn id="149" dur="1" fill="hold">
                                          <p:stCondLst>
                                            <p:cond delay="0"/>
                                          </p:stCondLst>
                                        </p:cTn>
                                        <p:tgtEl>
                                          <p:spTgt spid="89"/>
                                        </p:tgtEl>
                                        <p:attrNameLst>
                                          <p:attrName>style.visibility</p:attrName>
                                        </p:attrNameLst>
                                      </p:cBhvr>
                                      <p:to>
                                        <p:strVal val="visible"/>
                                      </p:to>
                                    </p:set>
                                    <p:animEffect transition="in" filter="fade">
                                      <p:cBhvr>
                                        <p:cTn id="150" dur="250"/>
                                        <p:tgtEl>
                                          <p:spTgt spid="89"/>
                                        </p:tgtEl>
                                      </p:cBhvr>
                                    </p:animEffect>
                                  </p:childTnLst>
                                </p:cTn>
                              </p:par>
                            </p:childTnLst>
                          </p:cTn>
                        </p:par>
                        <p:par>
                          <p:cTn id="151" fill="hold">
                            <p:stCondLst>
                              <p:cond delay="1250"/>
                            </p:stCondLst>
                            <p:childTnLst>
                              <p:par>
                                <p:cTn id="152" presetID="26" presetClass="emph" presetSubtype="0" repeatCount="indefinite" fill="hold" nodeType="afterEffect">
                                  <p:stCondLst>
                                    <p:cond delay="0"/>
                                  </p:stCondLst>
                                  <p:childTnLst>
                                    <p:animEffect transition="out" filter="fade">
                                      <p:cBhvr>
                                        <p:cTn id="153" dur="750" tmFilter="0, 0; .2, .5; .8, .5; 1, 0"/>
                                        <p:tgtEl>
                                          <p:spTgt spid="89"/>
                                        </p:tgtEl>
                                      </p:cBhvr>
                                    </p:animEffect>
                                    <p:animScale>
                                      <p:cBhvr>
                                        <p:cTn id="154" dur="375" autoRev="1" fill="hold"/>
                                        <p:tgtEl>
                                          <p:spTgt spid="89"/>
                                        </p:tgtEl>
                                      </p:cBhvr>
                                      <p:by x="105000" y="105000"/>
                                    </p:animScale>
                                  </p:childTnLst>
                                </p:cTn>
                              </p:par>
                            </p:childTnLst>
                          </p:cTn>
                        </p:par>
                        <p:par>
                          <p:cTn id="155" fill="hold">
                            <p:stCondLst>
                              <p:cond delay="2000"/>
                            </p:stCondLst>
                            <p:childTnLst>
                              <p:par>
                                <p:cTn id="156" presetID="10" presetClass="entr" presetSubtype="0" fill="hold" nodeType="afterEffect">
                                  <p:stCondLst>
                                    <p:cond delay="0"/>
                                  </p:stCondLst>
                                  <p:childTnLst>
                                    <p:set>
                                      <p:cBhvr>
                                        <p:cTn id="157" dur="1" fill="hold">
                                          <p:stCondLst>
                                            <p:cond delay="0"/>
                                          </p:stCondLst>
                                        </p:cTn>
                                        <p:tgtEl>
                                          <p:spTgt spid="90"/>
                                        </p:tgtEl>
                                        <p:attrNameLst>
                                          <p:attrName>style.visibility</p:attrName>
                                        </p:attrNameLst>
                                      </p:cBhvr>
                                      <p:to>
                                        <p:strVal val="visible"/>
                                      </p:to>
                                    </p:set>
                                    <p:animEffect transition="in" filter="fade">
                                      <p:cBhvr>
                                        <p:cTn id="158" dur="250"/>
                                        <p:tgtEl>
                                          <p:spTgt spid="90"/>
                                        </p:tgtEl>
                                      </p:cBhvr>
                                    </p:animEffect>
                                  </p:childTnLst>
                                </p:cTn>
                              </p:par>
                            </p:childTnLst>
                          </p:cTn>
                        </p:par>
                        <p:par>
                          <p:cTn id="159" fill="hold">
                            <p:stCondLst>
                              <p:cond delay="2250"/>
                            </p:stCondLst>
                            <p:childTnLst>
                              <p:par>
                                <p:cTn id="160" presetID="26" presetClass="emph" presetSubtype="0" repeatCount="indefinite" fill="hold" nodeType="afterEffect">
                                  <p:stCondLst>
                                    <p:cond delay="0"/>
                                  </p:stCondLst>
                                  <p:childTnLst>
                                    <p:animEffect transition="out" filter="fade">
                                      <p:cBhvr>
                                        <p:cTn id="161" dur="750" tmFilter="0, 0; .2, .5; .8, .5; 1, 0"/>
                                        <p:tgtEl>
                                          <p:spTgt spid="90"/>
                                        </p:tgtEl>
                                      </p:cBhvr>
                                    </p:animEffect>
                                    <p:animScale>
                                      <p:cBhvr>
                                        <p:cTn id="162" dur="375" autoRev="1" fill="hold"/>
                                        <p:tgtEl>
                                          <p:spTgt spid="90"/>
                                        </p:tgtEl>
                                      </p:cBhvr>
                                      <p:by x="105000" y="105000"/>
                                    </p:animScale>
                                  </p:childTnLst>
                                </p:cTn>
                              </p:par>
                            </p:childTnLst>
                          </p:cTn>
                        </p:par>
                        <p:par>
                          <p:cTn id="163" fill="hold">
                            <p:stCondLst>
                              <p:cond delay="3000"/>
                            </p:stCondLst>
                            <p:childTnLst>
                              <p:par>
                                <p:cTn id="164" presetID="10" presetClass="entr" presetSubtype="0" fill="hold" nodeType="afterEffect">
                                  <p:stCondLst>
                                    <p:cond delay="0"/>
                                  </p:stCondLst>
                                  <p:childTnLst>
                                    <p:set>
                                      <p:cBhvr>
                                        <p:cTn id="165" dur="1" fill="hold">
                                          <p:stCondLst>
                                            <p:cond delay="0"/>
                                          </p:stCondLst>
                                        </p:cTn>
                                        <p:tgtEl>
                                          <p:spTgt spid="91"/>
                                        </p:tgtEl>
                                        <p:attrNameLst>
                                          <p:attrName>style.visibility</p:attrName>
                                        </p:attrNameLst>
                                      </p:cBhvr>
                                      <p:to>
                                        <p:strVal val="visible"/>
                                      </p:to>
                                    </p:set>
                                    <p:animEffect transition="in" filter="fade">
                                      <p:cBhvr>
                                        <p:cTn id="166" dur="250"/>
                                        <p:tgtEl>
                                          <p:spTgt spid="91"/>
                                        </p:tgtEl>
                                      </p:cBhvr>
                                    </p:animEffect>
                                  </p:childTnLst>
                                </p:cTn>
                              </p:par>
                            </p:childTnLst>
                          </p:cTn>
                        </p:par>
                        <p:par>
                          <p:cTn id="167" fill="hold">
                            <p:stCondLst>
                              <p:cond delay="3250"/>
                            </p:stCondLst>
                            <p:childTnLst>
                              <p:par>
                                <p:cTn id="168" presetID="26" presetClass="emph" presetSubtype="0" repeatCount="indefinite" fill="hold" nodeType="afterEffect">
                                  <p:stCondLst>
                                    <p:cond delay="0"/>
                                  </p:stCondLst>
                                  <p:childTnLst>
                                    <p:animEffect transition="out" filter="fade">
                                      <p:cBhvr>
                                        <p:cTn id="169" dur="750" tmFilter="0, 0; .2, .5; .8, .5; 1, 0"/>
                                        <p:tgtEl>
                                          <p:spTgt spid="91"/>
                                        </p:tgtEl>
                                      </p:cBhvr>
                                    </p:animEffect>
                                    <p:animScale>
                                      <p:cBhvr>
                                        <p:cTn id="170" dur="375" autoRev="1" fill="hold"/>
                                        <p:tgtEl>
                                          <p:spTgt spid="91"/>
                                        </p:tgtEl>
                                      </p:cBhvr>
                                      <p:by x="105000" y="105000"/>
                                    </p:animScale>
                                  </p:childTnLst>
                                </p:cTn>
                              </p:par>
                            </p:childTnLst>
                          </p:cTn>
                        </p:par>
                        <p:par>
                          <p:cTn id="171" fill="hold">
                            <p:stCondLst>
                              <p:cond delay="4000"/>
                            </p:stCondLst>
                            <p:childTnLst>
                              <p:par>
                                <p:cTn id="172" presetID="10" presetClass="entr" presetSubtype="0" fill="hold" nodeType="afterEffect">
                                  <p:stCondLst>
                                    <p:cond delay="0"/>
                                  </p:stCondLst>
                                  <p:childTnLst>
                                    <p:set>
                                      <p:cBhvr>
                                        <p:cTn id="173" dur="1" fill="hold">
                                          <p:stCondLst>
                                            <p:cond delay="0"/>
                                          </p:stCondLst>
                                        </p:cTn>
                                        <p:tgtEl>
                                          <p:spTgt spid="92"/>
                                        </p:tgtEl>
                                        <p:attrNameLst>
                                          <p:attrName>style.visibility</p:attrName>
                                        </p:attrNameLst>
                                      </p:cBhvr>
                                      <p:to>
                                        <p:strVal val="visible"/>
                                      </p:to>
                                    </p:set>
                                    <p:animEffect transition="in" filter="fade">
                                      <p:cBhvr>
                                        <p:cTn id="174" dur="250"/>
                                        <p:tgtEl>
                                          <p:spTgt spid="92"/>
                                        </p:tgtEl>
                                      </p:cBhvr>
                                    </p:animEffect>
                                  </p:childTnLst>
                                </p:cTn>
                              </p:par>
                            </p:childTnLst>
                          </p:cTn>
                        </p:par>
                        <p:par>
                          <p:cTn id="175" fill="hold">
                            <p:stCondLst>
                              <p:cond delay="4250"/>
                            </p:stCondLst>
                            <p:childTnLst>
                              <p:par>
                                <p:cTn id="176" presetID="26" presetClass="emph" presetSubtype="0" repeatCount="indefinite" fill="hold" nodeType="afterEffect">
                                  <p:stCondLst>
                                    <p:cond delay="0"/>
                                  </p:stCondLst>
                                  <p:childTnLst>
                                    <p:animEffect transition="out" filter="fade">
                                      <p:cBhvr>
                                        <p:cTn id="177" dur="750" tmFilter="0, 0; .2, .5; .8, .5; 1, 0"/>
                                        <p:tgtEl>
                                          <p:spTgt spid="92"/>
                                        </p:tgtEl>
                                      </p:cBhvr>
                                    </p:animEffect>
                                    <p:animScale>
                                      <p:cBhvr>
                                        <p:cTn id="178" dur="375" autoRev="1" fill="hold"/>
                                        <p:tgtEl>
                                          <p:spTgt spid="92"/>
                                        </p:tgtEl>
                                      </p:cBhvr>
                                      <p:by x="105000" y="105000"/>
                                    </p:animScale>
                                  </p:childTnLst>
                                </p:cTn>
                              </p:par>
                            </p:childTnLst>
                          </p:cTn>
                        </p:par>
                      </p:childTnLst>
                    </p:cTn>
                  </p:par>
                  <p:par>
                    <p:cTn id="179" fill="hold">
                      <p:stCondLst>
                        <p:cond delay="indefinite"/>
                      </p:stCondLst>
                      <p:childTnLst>
                        <p:par>
                          <p:cTn id="180" fill="hold">
                            <p:stCondLst>
                              <p:cond delay="0"/>
                            </p:stCondLst>
                            <p:childTnLst>
                              <p:par>
                                <p:cTn id="181" presetID="1" presetClass="exit" presetSubtype="0" fill="hold" nodeType="clickEffect">
                                  <p:stCondLst>
                                    <p:cond delay="0"/>
                                  </p:stCondLst>
                                  <p:childTnLst>
                                    <p:set>
                                      <p:cBhvr>
                                        <p:cTn id="182" dur="1" fill="hold">
                                          <p:stCondLst>
                                            <p:cond delay="0"/>
                                          </p:stCondLst>
                                        </p:cTn>
                                        <p:tgtEl>
                                          <p:spTgt spid="89"/>
                                        </p:tgtEl>
                                        <p:attrNameLst>
                                          <p:attrName>style.visibility</p:attrName>
                                        </p:attrNameLst>
                                      </p:cBhvr>
                                      <p:to>
                                        <p:strVal val="hidden"/>
                                      </p:to>
                                    </p:set>
                                  </p:childTnLst>
                                </p:cTn>
                              </p:par>
                              <p:par>
                                <p:cTn id="183" presetID="1" presetClass="exit" presetSubtype="0" fill="hold" nodeType="withEffect">
                                  <p:stCondLst>
                                    <p:cond delay="0"/>
                                  </p:stCondLst>
                                  <p:childTnLst>
                                    <p:set>
                                      <p:cBhvr>
                                        <p:cTn id="184" dur="1" fill="hold">
                                          <p:stCondLst>
                                            <p:cond delay="0"/>
                                          </p:stCondLst>
                                        </p:cTn>
                                        <p:tgtEl>
                                          <p:spTgt spid="90"/>
                                        </p:tgtEl>
                                        <p:attrNameLst>
                                          <p:attrName>style.visibility</p:attrName>
                                        </p:attrNameLst>
                                      </p:cBhvr>
                                      <p:to>
                                        <p:strVal val="hidden"/>
                                      </p:to>
                                    </p:set>
                                  </p:childTnLst>
                                </p:cTn>
                              </p:par>
                              <p:par>
                                <p:cTn id="185" presetID="1" presetClass="exit" presetSubtype="0" fill="hold" nodeType="withEffect">
                                  <p:stCondLst>
                                    <p:cond delay="0"/>
                                  </p:stCondLst>
                                  <p:childTnLst>
                                    <p:set>
                                      <p:cBhvr>
                                        <p:cTn id="186" dur="1" fill="hold">
                                          <p:stCondLst>
                                            <p:cond delay="0"/>
                                          </p:stCondLst>
                                        </p:cTn>
                                        <p:tgtEl>
                                          <p:spTgt spid="92"/>
                                        </p:tgtEl>
                                        <p:attrNameLst>
                                          <p:attrName>style.visibility</p:attrName>
                                        </p:attrNameLst>
                                      </p:cBhvr>
                                      <p:to>
                                        <p:strVal val="hidden"/>
                                      </p:to>
                                    </p:set>
                                  </p:childTnLst>
                                </p:cTn>
                              </p:par>
                              <p:par>
                                <p:cTn id="187" presetID="1" presetClass="exit" presetSubtype="0" fill="hold" nodeType="withEffect">
                                  <p:stCondLst>
                                    <p:cond delay="0"/>
                                  </p:stCondLst>
                                  <p:childTnLst>
                                    <p:set>
                                      <p:cBhvr>
                                        <p:cTn id="188" dur="1" fill="hold">
                                          <p:stCondLst>
                                            <p:cond delay="0"/>
                                          </p:stCondLst>
                                        </p:cTn>
                                        <p:tgtEl>
                                          <p:spTgt spid="91"/>
                                        </p:tgtEl>
                                        <p:attrNameLst>
                                          <p:attrName>style.visibility</p:attrName>
                                        </p:attrNameLst>
                                      </p:cBhvr>
                                      <p:to>
                                        <p:strVal val="hidden"/>
                                      </p:to>
                                    </p:set>
                                  </p:childTnLst>
                                </p:cTn>
                              </p:par>
                            </p:childTnLst>
                          </p:cTn>
                        </p:par>
                        <p:par>
                          <p:cTn id="189" fill="hold">
                            <p:stCondLst>
                              <p:cond delay="0"/>
                            </p:stCondLst>
                            <p:childTnLst>
                              <p:par>
                                <p:cTn id="190" presetID="10" presetClass="entr" presetSubtype="0" fill="hold" nodeType="afterEffect">
                                  <p:stCondLst>
                                    <p:cond delay="500"/>
                                  </p:stCondLst>
                                  <p:childTnLst>
                                    <p:set>
                                      <p:cBhvr>
                                        <p:cTn id="191" dur="1" fill="hold">
                                          <p:stCondLst>
                                            <p:cond delay="0"/>
                                          </p:stCondLst>
                                        </p:cTn>
                                        <p:tgtEl>
                                          <p:spTgt spid="95"/>
                                        </p:tgtEl>
                                        <p:attrNameLst>
                                          <p:attrName>style.visibility</p:attrName>
                                        </p:attrNameLst>
                                      </p:cBhvr>
                                      <p:to>
                                        <p:strVal val="visible"/>
                                      </p:to>
                                    </p:set>
                                    <p:animEffect transition="in" filter="fade">
                                      <p:cBhvr>
                                        <p:cTn id="192" dur="1000"/>
                                        <p:tgtEl>
                                          <p:spTgt spid="95"/>
                                        </p:tgtEl>
                                      </p:cBhvr>
                                    </p:animEffect>
                                  </p:childTnLst>
                                </p:cTn>
                              </p:par>
                            </p:childTnLst>
                          </p:cTn>
                        </p:par>
                        <p:par>
                          <p:cTn id="193" fill="hold">
                            <p:stCondLst>
                              <p:cond delay="1500"/>
                            </p:stCondLst>
                            <p:childTnLst>
                              <p:par>
                                <p:cTn id="194" presetID="22" presetClass="entr" presetSubtype="8" fill="hold" grpId="0" nodeType="afterEffect">
                                  <p:stCondLst>
                                    <p:cond delay="0"/>
                                  </p:stCondLst>
                                  <p:childTnLst>
                                    <p:set>
                                      <p:cBhvr>
                                        <p:cTn id="195" dur="1" fill="hold">
                                          <p:stCondLst>
                                            <p:cond delay="0"/>
                                          </p:stCondLst>
                                        </p:cTn>
                                        <p:tgtEl>
                                          <p:spTgt spid="99"/>
                                        </p:tgtEl>
                                        <p:attrNameLst>
                                          <p:attrName>style.visibility</p:attrName>
                                        </p:attrNameLst>
                                      </p:cBhvr>
                                      <p:to>
                                        <p:strVal val="visible"/>
                                      </p:to>
                                    </p:set>
                                    <p:animEffect transition="in" filter="wipe(left)">
                                      <p:cBhvr>
                                        <p:cTn id="196" dur="250"/>
                                        <p:tgtEl>
                                          <p:spTgt spid="99"/>
                                        </p:tgtEl>
                                      </p:cBhvr>
                                    </p:animEffect>
                                  </p:childTnLst>
                                </p:cTn>
                              </p:par>
                            </p:childTnLst>
                          </p:cTn>
                        </p:par>
                        <p:par>
                          <p:cTn id="197" fill="hold">
                            <p:stCondLst>
                              <p:cond delay="1750"/>
                            </p:stCondLst>
                            <p:childTnLst>
                              <p:par>
                                <p:cTn id="198" presetID="22" presetClass="entr" presetSubtype="8" fill="hold" grpId="0" nodeType="afterEffect">
                                  <p:stCondLst>
                                    <p:cond delay="0"/>
                                  </p:stCondLst>
                                  <p:childTnLst>
                                    <p:set>
                                      <p:cBhvr>
                                        <p:cTn id="199" dur="1" fill="hold">
                                          <p:stCondLst>
                                            <p:cond delay="0"/>
                                          </p:stCondLst>
                                        </p:cTn>
                                        <p:tgtEl>
                                          <p:spTgt spid="97"/>
                                        </p:tgtEl>
                                        <p:attrNameLst>
                                          <p:attrName>style.visibility</p:attrName>
                                        </p:attrNameLst>
                                      </p:cBhvr>
                                      <p:to>
                                        <p:strVal val="visible"/>
                                      </p:to>
                                    </p:set>
                                    <p:animEffect transition="in" filter="wipe(left)">
                                      <p:cBhvr>
                                        <p:cTn id="200" dur="250"/>
                                        <p:tgtEl>
                                          <p:spTgt spid="97"/>
                                        </p:tgtEl>
                                      </p:cBhvr>
                                    </p:animEffect>
                                  </p:childTnLst>
                                </p:cTn>
                              </p:par>
                            </p:childTnLst>
                          </p:cTn>
                        </p:par>
                        <p:par>
                          <p:cTn id="201" fill="hold">
                            <p:stCondLst>
                              <p:cond delay="2000"/>
                            </p:stCondLst>
                            <p:childTnLst>
                              <p:par>
                                <p:cTn id="202" presetID="22" presetClass="entr" presetSubtype="8" fill="hold" grpId="0" nodeType="afterEffect">
                                  <p:stCondLst>
                                    <p:cond delay="0"/>
                                  </p:stCondLst>
                                  <p:childTnLst>
                                    <p:set>
                                      <p:cBhvr>
                                        <p:cTn id="203" dur="1" fill="hold">
                                          <p:stCondLst>
                                            <p:cond delay="0"/>
                                          </p:stCondLst>
                                        </p:cTn>
                                        <p:tgtEl>
                                          <p:spTgt spid="104"/>
                                        </p:tgtEl>
                                        <p:attrNameLst>
                                          <p:attrName>style.visibility</p:attrName>
                                        </p:attrNameLst>
                                      </p:cBhvr>
                                      <p:to>
                                        <p:strVal val="visible"/>
                                      </p:to>
                                    </p:set>
                                    <p:animEffect transition="in" filter="wipe(left)">
                                      <p:cBhvr>
                                        <p:cTn id="204" dur="250"/>
                                        <p:tgtEl>
                                          <p:spTgt spid="104"/>
                                        </p:tgtEl>
                                      </p:cBhvr>
                                    </p:animEffect>
                                  </p:childTnLst>
                                </p:cTn>
                              </p:par>
                            </p:childTnLst>
                          </p:cTn>
                        </p:par>
                        <p:par>
                          <p:cTn id="205" fill="hold">
                            <p:stCondLst>
                              <p:cond delay="2250"/>
                            </p:stCondLst>
                            <p:childTnLst>
                              <p:par>
                                <p:cTn id="206" presetID="22" presetClass="entr" presetSubtype="8" fill="hold" grpId="0" nodeType="afterEffect">
                                  <p:stCondLst>
                                    <p:cond delay="0"/>
                                  </p:stCondLst>
                                  <p:childTnLst>
                                    <p:set>
                                      <p:cBhvr>
                                        <p:cTn id="207" dur="1" fill="hold">
                                          <p:stCondLst>
                                            <p:cond delay="0"/>
                                          </p:stCondLst>
                                        </p:cTn>
                                        <p:tgtEl>
                                          <p:spTgt spid="105"/>
                                        </p:tgtEl>
                                        <p:attrNameLst>
                                          <p:attrName>style.visibility</p:attrName>
                                        </p:attrNameLst>
                                      </p:cBhvr>
                                      <p:to>
                                        <p:strVal val="visible"/>
                                      </p:to>
                                    </p:set>
                                    <p:animEffect transition="in" filter="wipe(left)">
                                      <p:cBhvr>
                                        <p:cTn id="208" dur="250"/>
                                        <p:tgtEl>
                                          <p:spTgt spid="105"/>
                                        </p:tgtEl>
                                      </p:cBhvr>
                                    </p:animEffect>
                                  </p:childTnLst>
                                </p:cTn>
                              </p:par>
                            </p:childTnLst>
                          </p:cTn>
                        </p:par>
                        <p:par>
                          <p:cTn id="209" fill="hold">
                            <p:stCondLst>
                              <p:cond delay="2500"/>
                            </p:stCondLst>
                            <p:childTnLst>
                              <p:par>
                                <p:cTn id="210" presetID="22" presetClass="entr" presetSubtype="8" fill="hold" grpId="0" nodeType="afterEffect">
                                  <p:stCondLst>
                                    <p:cond delay="0"/>
                                  </p:stCondLst>
                                  <p:childTnLst>
                                    <p:set>
                                      <p:cBhvr>
                                        <p:cTn id="211" dur="1" fill="hold">
                                          <p:stCondLst>
                                            <p:cond delay="0"/>
                                          </p:stCondLst>
                                        </p:cTn>
                                        <p:tgtEl>
                                          <p:spTgt spid="100"/>
                                        </p:tgtEl>
                                        <p:attrNameLst>
                                          <p:attrName>style.visibility</p:attrName>
                                        </p:attrNameLst>
                                      </p:cBhvr>
                                      <p:to>
                                        <p:strVal val="visible"/>
                                      </p:to>
                                    </p:set>
                                    <p:animEffect transition="in" filter="wipe(left)">
                                      <p:cBhvr>
                                        <p:cTn id="212" dur="250"/>
                                        <p:tgtEl>
                                          <p:spTgt spid="100"/>
                                        </p:tgtEl>
                                      </p:cBhvr>
                                    </p:animEffect>
                                  </p:childTnLst>
                                </p:cTn>
                              </p:par>
                            </p:childTnLst>
                          </p:cTn>
                        </p:par>
                        <p:par>
                          <p:cTn id="213" fill="hold">
                            <p:stCondLst>
                              <p:cond delay="2750"/>
                            </p:stCondLst>
                            <p:childTnLst>
                              <p:par>
                                <p:cTn id="214" presetID="22" presetClass="entr" presetSubtype="8" fill="hold" grpId="0" nodeType="afterEffect">
                                  <p:stCondLst>
                                    <p:cond delay="0"/>
                                  </p:stCondLst>
                                  <p:childTnLst>
                                    <p:set>
                                      <p:cBhvr>
                                        <p:cTn id="215" dur="1" fill="hold">
                                          <p:stCondLst>
                                            <p:cond delay="0"/>
                                          </p:stCondLst>
                                        </p:cTn>
                                        <p:tgtEl>
                                          <p:spTgt spid="98"/>
                                        </p:tgtEl>
                                        <p:attrNameLst>
                                          <p:attrName>style.visibility</p:attrName>
                                        </p:attrNameLst>
                                      </p:cBhvr>
                                      <p:to>
                                        <p:strVal val="visible"/>
                                      </p:to>
                                    </p:set>
                                    <p:animEffect transition="in" filter="wipe(left)">
                                      <p:cBhvr>
                                        <p:cTn id="216" dur="250"/>
                                        <p:tgtEl>
                                          <p:spTgt spid="98"/>
                                        </p:tgtEl>
                                      </p:cBhvr>
                                    </p:animEffect>
                                  </p:childTnLst>
                                </p:cTn>
                              </p:par>
                            </p:childTnLst>
                          </p:cTn>
                        </p:par>
                        <p:par>
                          <p:cTn id="217" fill="hold">
                            <p:stCondLst>
                              <p:cond delay="3000"/>
                            </p:stCondLst>
                            <p:childTnLst>
                              <p:par>
                                <p:cTn id="218" presetID="22" presetClass="entr" presetSubtype="8" fill="hold" grpId="0" nodeType="afterEffect">
                                  <p:stCondLst>
                                    <p:cond delay="0"/>
                                  </p:stCondLst>
                                  <p:childTnLst>
                                    <p:set>
                                      <p:cBhvr>
                                        <p:cTn id="219" dur="1" fill="hold">
                                          <p:stCondLst>
                                            <p:cond delay="0"/>
                                          </p:stCondLst>
                                        </p:cTn>
                                        <p:tgtEl>
                                          <p:spTgt spid="101"/>
                                        </p:tgtEl>
                                        <p:attrNameLst>
                                          <p:attrName>style.visibility</p:attrName>
                                        </p:attrNameLst>
                                      </p:cBhvr>
                                      <p:to>
                                        <p:strVal val="visible"/>
                                      </p:to>
                                    </p:set>
                                    <p:animEffect transition="in" filter="wipe(left)">
                                      <p:cBhvr>
                                        <p:cTn id="220" dur="250"/>
                                        <p:tgtEl>
                                          <p:spTgt spid="101"/>
                                        </p:tgtEl>
                                      </p:cBhvr>
                                    </p:animEffect>
                                  </p:childTnLst>
                                </p:cTn>
                              </p:par>
                            </p:childTnLst>
                          </p:cTn>
                        </p:par>
                        <p:par>
                          <p:cTn id="221" fill="hold">
                            <p:stCondLst>
                              <p:cond delay="3250"/>
                            </p:stCondLst>
                            <p:childTnLst>
                              <p:par>
                                <p:cTn id="222" presetID="22" presetClass="entr" presetSubtype="8" fill="hold" grpId="0" nodeType="afterEffect">
                                  <p:stCondLst>
                                    <p:cond delay="0"/>
                                  </p:stCondLst>
                                  <p:childTnLst>
                                    <p:set>
                                      <p:cBhvr>
                                        <p:cTn id="223" dur="1" fill="hold">
                                          <p:stCondLst>
                                            <p:cond delay="0"/>
                                          </p:stCondLst>
                                        </p:cTn>
                                        <p:tgtEl>
                                          <p:spTgt spid="106"/>
                                        </p:tgtEl>
                                        <p:attrNameLst>
                                          <p:attrName>style.visibility</p:attrName>
                                        </p:attrNameLst>
                                      </p:cBhvr>
                                      <p:to>
                                        <p:strVal val="visible"/>
                                      </p:to>
                                    </p:set>
                                    <p:animEffect transition="in" filter="wipe(left)">
                                      <p:cBhvr>
                                        <p:cTn id="224" dur="250"/>
                                        <p:tgtEl>
                                          <p:spTgt spid="106"/>
                                        </p:tgtEl>
                                      </p:cBhvr>
                                    </p:animEffect>
                                  </p:childTnLst>
                                </p:cTn>
                              </p:par>
                            </p:childTnLst>
                          </p:cTn>
                        </p:par>
                        <p:par>
                          <p:cTn id="225" fill="hold">
                            <p:stCondLst>
                              <p:cond delay="3500"/>
                            </p:stCondLst>
                            <p:childTnLst>
                              <p:par>
                                <p:cTn id="226" presetID="10" presetClass="entr" presetSubtype="0" fill="hold" nodeType="afterEffect">
                                  <p:stCondLst>
                                    <p:cond delay="1000"/>
                                  </p:stCondLst>
                                  <p:childTnLst>
                                    <p:set>
                                      <p:cBhvr>
                                        <p:cTn id="227" dur="1" fill="hold">
                                          <p:stCondLst>
                                            <p:cond delay="0"/>
                                          </p:stCondLst>
                                        </p:cTn>
                                        <p:tgtEl>
                                          <p:spTgt spid="108"/>
                                        </p:tgtEl>
                                        <p:attrNameLst>
                                          <p:attrName>style.visibility</p:attrName>
                                        </p:attrNameLst>
                                      </p:cBhvr>
                                      <p:to>
                                        <p:strVal val="visible"/>
                                      </p:to>
                                    </p:set>
                                    <p:animEffect transition="in" filter="fade">
                                      <p:cBhvr>
                                        <p:cTn id="228" dur="1000"/>
                                        <p:tgtEl>
                                          <p:spTgt spid="108"/>
                                        </p:tgtEl>
                                      </p:cBhvr>
                                    </p:animEffect>
                                  </p:childTnLst>
                                </p:cTn>
                              </p:par>
                            </p:childTnLst>
                          </p:cTn>
                        </p:par>
                      </p:childTnLst>
                    </p:cTn>
                  </p:par>
                  <p:par>
                    <p:cTn id="229" fill="hold">
                      <p:stCondLst>
                        <p:cond delay="indefinite"/>
                      </p:stCondLst>
                      <p:childTnLst>
                        <p:par>
                          <p:cTn id="230" fill="hold">
                            <p:stCondLst>
                              <p:cond delay="0"/>
                            </p:stCondLst>
                            <p:childTnLst>
                              <p:par>
                                <p:cTn id="231" presetID="10" presetClass="exit" presetSubtype="0" fill="hold" nodeType="clickEffect">
                                  <p:stCondLst>
                                    <p:cond delay="0"/>
                                  </p:stCondLst>
                                  <p:childTnLst>
                                    <p:animEffect transition="out" filter="fade">
                                      <p:cBhvr>
                                        <p:cTn id="232" dur="500"/>
                                        <p:tgtEl>
                                          <p:spTgt spid="85"/>
                                        </p:tgtEl>
                                      </p:cBhvr>
                                    </p:animEffect>
                                    <p:set>
                                      <p:cBhvr>
                                        <p:cTn id="233" dur="1" fill="hold">
                                          <p:stCondLst>
                                            <p:cond delay="499"/>
                                          </p:stCondLst>
                                        </p:cTn>
                                        <p:tgtEl>
                                          <p:spTgt spid="85"/>
                                        </p:tgtEl>
                                        <p:attrNameLst>
                                          <p:attrName>style.visibility</p:attrName>
                                        </p:attrNameLst>
                                      </p:cBhvr>
                                      <p:to>
                                        <p:strVal val="hidden"/>
                                      </p:to>
                                    </p:set>
                                  </p:childTnLst>
                                </p:cTn>
                              </p:par>
                            </p:childTnLst>
                          </p:cTn>
                        </p:par>
                        <p:par>
                          <p:cTn id="234" fill="hold">
                            <p:stCondLst>
                              <p:cond delay="500"/>
                            </p:stCondLst>
                            <p:childTnLst>
                              <p:par>
                                <p:cTn id="235" presetID="10" presetClass="entr" presetSubtype="0" fill="hold" nodeType="afterEffect">
                                  <p:stCondLst>
                                    <p:cond delay="0"/>
                                  </p:stCondLst>
                                  <p:childTnLst>
                                    <p:set>
                                      <p:cBhvr>
                                        <p:cTn id="236" dur="1" fill="hold">
                                          <p:stCondLst>
                                            <p:cond delay="0"/>
                                          </p:stCondLst>
                                        </p:cTn>
                                        <p:tgtEl>
                                          <p:spTgt spid="8"/>
                                        </p:tgtEl>
                                        <p:attrNameLst>
                                          <p:attrName>style.visibility</p:attrName>
                                        </p:attrNameLst>
                                      </p:cBhvr>
                                      <p:to>
                                        <p:strVal val="visible"/>
                                      </p:to>
                                    </p:set>
                                    <p:animEffect transition="in" filter="fade">
                                      <p:cBhvr>
                                        <p:cTn id="237" dur="1000"/>
                                        <p:tgtEl>
                                          <p:spTgt spid="8"/>
                                        </p:tgtEl>
                                      </p:cBhvr>
                                    </p:animEffect>
                                  </p:childTnLst>
                                </p:cTn>
                              </p:par>
                              <p:par>
                                <p:cTn id="238" presetID="10" presetClass="exit" presetSubtype="0" fill="hold" nodeType="withEffect">
                                  <p:stCondLst>
                                    <p:cond delay="0"/>
                                  </p:stCondLst>
                                  <p:childTnLst>
                                    <p:animEffect transition="out" filter="fade">
                                      <p:cBhvr>
                                        <p:cTn id="239" dur="1000"/>
                                        <p:tgtEl>
                                          <p:spTgt spid="83"/>
                                        </p:tgtEl>
                                      </p:cBhvr>
                                    </p:animEffect>
                                    <p:set>
                                      <p:cBhvr>
                                        <p:cTn id="240" dur="1" fill="hold">
                                          <p:stCondLst>
                                            <p:cond delay="999"/>
                                          </p:stCondLst>
                                        </p:cTn>
                                        <p:tgtEl>
                                          <p:spTgt spid="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P spid="98" grpId="0" animBg="1"/>
      <p:bldP spid="99" grpId="0" animBg="1"/>
      <p:bldP spid="100" grpId="0" animBg="1"/>
      <p:bldP spid="101" grpId="0" animBg="1"/>
      <p:bldP spid="104" grpId="0" animBg="1"/>
      <p:bldP spid="105" grpId="0" animBg="1"/>
      <p:bldP spid="1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Research question</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1505527"/>
            <a:ext cx="11018981" cy="4959927"/>
          </a:xfrm>
        </p:spPr>
        <p:txBody>
          <a:bodyPr/>
          <a:lstStyle/>
          <a:p>
            <a:pPr marL="0" indent="0">
              <a:buNone/>
            </a:pPr>
            <a:r>
              <a:rPr lang="en-US" sz="4000" dirty="0"/>
              <a:t>Can network flow data be used to build a model to distinguish malicious traffic from benign traffic?</a:t>
            </a:r>
          </a:p>
        </p:txBody>
      </p:sp>
    </p:spTree>
    <p:extLst>
      <p:ext uri="{BB962C8B-B14F-4D97-AF65-F5344CB8AC3E}">
        <p14:creationId xmlns:p14="http://schemas.microsoft.com/office/powerpoint/2010/main" val="5175803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err="1"/>
              <a:t>Netflow</a:t>
            </a:r>
            <a:r>
              <a:rPr lang="en-US" dirty="0"/>
              <a:t> basics</a:t>
            </a:r>
            <a:endParaRPr lang="en-US" sz="1600" dirty="0"/>
          </a:p>
        </p:txBody>
      </p:sp>
      <p:pic>
        <p:nvPicPr>
          <p:cNvPr id="8" name="Graphic 7" descr="Server with solid fill">
            <a:extLst>
              <a:ext uri="{FF2B5EF4-FFF2-40B4-BE49-F238E27FC236}">
                <a16:creationId xmlns:a16="http://schemas.microsoft.com/office/drawing/2014/main" id="{6337A205-FA1F-138E-BDF4-6C315A134C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2797" y="2029093"/>
            <a:ext cx="914400" cy="914400"/>
          </a:xfrm>
          <a:prstGeom prst="rect">
            <a:avLst/>
          </a:prstGeom>
        </p:spPr>
      </p:pic>
      <p:pic>
        <p:nvPicPr>
          <p:cNvPr id="10" name="Graphic 9" descr="Internet Of Things outline">
            <a:extLst>
              <a:ext uri="{FF2B5EF4-FFF2-40B4-BE49-F238E27FC236}">
                <a16:creationId xmlns:a16="http://schemas.microsoft.com/office/drawing/2014/main" id="{1CC525F0-DBC5-08AC-A8EE-11B4C1C981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725" y="1726602"/>
            <a:ext cx="1519382" cy="1519382"/>
          </a:xfrm>
          <a:prstGeom prst="rect">
            <a:avLst/>
          </a:prstGeom>
        </p:spPr>
      </p:pic>
      <p:pic>
        <p:nvPicPr>
          <p:cNvPr id="11" name="Graphic 10" descr="Laptop outline">
            <a:extLst>
              <a:ext uri="{FF2B5EF4-FFF2-40B4-BE49-F238E27FC236}">
                <a16:creationId xmlns:a16="http://schemas.microsoft.com/office/drawing/2014/main" id="{DD379B3F-F77A-FED0-B97A-A0BD79A349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826500" y="1538058"/>
            <a:ext cx="442129" cy="442129"/>
          </a:xfrm>
          <a:prstGeom prst="rect">
            <a:avLst/>
          </a:prstGeom>
        </p:spPr>
      </p:pic>
      <p:pic>
        <p:nvPicPr>
          <p:cNvPr id="12" name="Graphic 11" descr="Laptop outline">
            <a:extLst>
              <a:ext uri="{FF2B5EF4-FFF2-40B4-BE49-F238E27FC236}">
                <a16:creationId xmlns:a16="http://schemas.microsoft.com/office/drawing/2014/main" id="{B58CFB4C-DD4D-EB3B-91AD-DE0102350F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01713" y="2111677"/>
            <a:ext cx="442129" cy="442129"/>
          </a:xfrm>
          <a:prstGeom prst="rect">
            <a:avLst/>
          </a:prstGeom>
        </p:spPr>
      </p:pic>
      <p:pic>
        <p:nvPicPr>
          <p:cNvPr id="13" name="Graphic 12" descr="Laptop outline">
            <a:extLst>
              <a:ext uri="{FF2B5EF4-FFF2-40B4-BE49-F238E27FC236}">
                <a16:creationId xmlns:a16="http://schemas.microsoft.com/office/drawing/2014/main" id="{CAA123DA-9196-C9CC-86AD-2DEA7F4C67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35871" y="2629506"/>
            <a:ext cx="442129" cy="442129"/>
          </a:xfrm>
          <a:prstGeom prst="rect">
            <a:avLst/>
          </a:prstGeom>
        </p:spPr>
      </p:pic>
      <p:pic>
        <p:nvPicPr>
          <p:cNvPr id="14" name="Graphic 13" descr="Laptop outline">
            <a:extLst>
              <a:ext uri="{FF2B5EF4-FFF2-40B4-BE49-F238E27FC236}">
                <a16:creationId xmlns:a16="http://schemas.microsoft.com/office/drawing/2014/main" id="{F1A863E4-27CE-A6F5-22B0-40AD6125CAA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79220" y="3171818"/>
            <a:ext cx="442129" cy="442129"/>
          </a:xfrm>
          <a:prstGeom prst="rect">
            <a:avLst/>
          </a:prstGeom>
        </p:spPr>
      </p:pic>
      <p:pic>
        <p:nvPicPr>
          <p:cNvPr id="15" name="Graphic 14" descr="Database with solid fill">
            <a:extLst>
              <a:ext uri="{FF2B5EF4-FFF2-40B4-BE49-F238E27FC236}">
                <a16:creationId xmlns:a16="http://schemas.microsoft.com/office/drawing/2014/main" id="{AB451276-FC96-C639-82C9-18AFBC14F3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78596" y="4693979"/>
            <a:ext cx="907395" cy="907395"/>
          </a:xfrm>
          <a:prstGeom prst="rect">
            <a:avLst/>
          </a:prstGeom>
        </p:spPr>
      </p:pic>
      <p:pic>
        <p:nvPicPr>
          <p:cNvPr id="31" name="Picture 30">
            <a:extLst>
              <a:ext uri="{FF2B5EF4-FFF2-40B4-BE49-F238E27FC236}">
                <a16:creationId xmlns:a16="http://schemas.microsoft.com/office/drawing/2014/main" id="{B2A89C6B-2B6F-0BB4-F5C5-33E45391948A}"/>
              </a:ext>
            </a:extLst>
          </p:cNvPr>
          <p:cNvPicPr>
            <a:picLocks noChangeAspect="1"/>
          </p:cNvPicPr>
          <p:nvPr/>
        </p:nvPicPr>
        <p:blipFill>
          <a:blip r:embed="rId11"/>
          <a:stretch>
            <a:fillRect/>
          </a:stretch>
        </p:blipFill>
        <p:spPr>
          <a:xfrm>
            <a:off x="6490970" y="4608564"/>
            <a:ext cx="4671060" cy="381000"/>
          </a:xfrm>
          <a:prstGeom prst="rect">
            <a:avLst/>
          </a:prstGeom>
        </p:spPr>
      </p:pic>
      <p:cxnSp>
        <p:nvCxnSpPr>
          <p:cNvPr id="40" name="Straight Connector 39">
            <a:extLst>
              <a:ext uri="{FF2B5EF4-FFF2-40B4-BE49-F238E27FC236}">
                <a16:creationId xmlns:a16="http://schemas.microsoft.com/office/drawing/2014/main" id="{7D740127-7203-A847-717B-583E3755952C}"/>
              </a:ext>
            </a:extLst>
          </p:cNvPr>
          <p:cNvCxnSpPr>
            <a:cxnSpLocks/>
          </p:cNvCxnSpPr>
          <p:nvPr/>
        </p:nvCxnSpPr>
        <p:spPr>
          <a:xfrm>
            <a:off x="2574477" y="2486293"/>
            <a:ext cx="1638320"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2" name="Straight Connector 41">
            <a:extLst>
              <a:ext uri="{FF2B5EF4-FFF2-40B4-BE49-F238E27FC236}">
                <a16:creationId xmlns:a16="http://schemas.microsoft.com/office/drawing/2014/main" id="{89346C5D-1EF7-3871-2779-DB7A12F124A2}"/>
              </a:ext>
            </a:extLst>
          </p:cNvPr>
          <p:cNvCxnSpPr>
            <a:cxnSpLocks/>
          </p:cNvCxnSpPr>
          <p:nvPr/>
        </p:nvCxnSpPr>
        <p:spPr>
          <a:xfrm>
            <a:off x="5127197" y="2179023"/>
            <a:ext cx="2858563"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4" name="Straight Connector 43">
            <a:extLst>
              <a:ext uri="{FF2B5EF4-FFF2-40B4-BE49-F238E27FC236}">
                <a16:creationId xmlns:a16="http://schemas.microsoft.com/office/drawing/2014/main" id="{E65C7529-D5D4-C352-7619-DF9C85A80ABE}"/>
              </a:ext>
            </a:extLst>
          </p:cNvPr>
          <p:cNvCxnSpPr>
            <a:cxnSpLocks/>
          </p:cNvCxnSpPr>
          <p:nvPr/>
        </p:nvCxnSpPr>
        <p:spPr>
          <a:xfrm>
            <a:off x="7985760" y="1759122"/>
            <a:ext cx="840740"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5" name="Straight Connector 44">
            <a:extLst>
              <a:ext uri="{FF2B5EF4-FFF2-40B4-BE49-F238E27FC236}">
                <a16:creationId xmlns:a16="http://schemas.microsoft.com/office/drawing/2014/main" id="{785D34C8-2CDB-EC56-9156-551585D33848}"/>
              </a:ext>
            </a:extLst>
          </p:cNvPr>
          <p:cNvCxnSpPr>
            <a:cxnSpLocks/>
          </p:cNvCxnSpPr>
          <p:nvPr/>
        </p:nvCxnSpPr>
        <p:spPr>
          <a:xfrm>
            <a:off x="5127197" y="2356600"/>
            <a:ext cx="4141432"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6" name="Straight Connector 45">
            <a:extLst>
              <a:ext uri="{FF2B5EF4-FFF2-40B4-BE49-F238E27FC236}">
                <a16:creationId xmlns:a16="http://schemas.microsoft.com/office/drawing/2014/main" id="{32E5BC94-D5D8-3379-AEF8-103707E67D2B}"/>
              </a:ext>
            </a:extLst>
          </p:cNvPr>
          <p:cNvCxnSpPr>
            <a:cxnSpLocks/>
          </p:cNvCxnSpPr>
          <p:nvPr/>
        </p:nvCxnSpPr>
        <p:spPr>
          <a:xfrm>
            <a:off x="5127197" y="2585442"/>
            <a:ext cx="3927987"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12E7E2D9-1D78-342B-5008-75D250A4F336}"/>
              </a:ext>
            </a:extLst>
          </p:cNvPr>
          <p:cNvCxnSpPr>
            <a:cxnSpLocks/>
          </p:cNvCxnSpPr>
          <p:nvPr/>
        </p:nvCxnSpPr>
        <p:spPr>
          <a:xfrm>
            <a:off x="5129332" y="2793181"/>
            <a:ext cx="3276798"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52" name="Straight Connector 51">
            <a:extLst>
              <a:ext uri="{FF2B5EF4-FFF2-40B4-BE49-F238E27FC236}">
                <a16:creationId xmlns:a16="http://schemas.microsoft.com/office/drawing/2014/main" id="{124EA759-E365-6D44-2C29-C770EBBABA34}"/>
              </a:ext>
            </a:extLst>
          </p:cNvPr>
          <p:cNvCxnSpPr>
            <a:cxnSpLocks/>
          </p:cNvCxnSpPr>
          <p:nvPr/>
        </p:nvCxnSpPr>
        <p:spPr>
          <a:xfrm>
            <a:off x="7985760" y="1765074"/>
            <a:ext cx="0" cy="411776"/>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60" name="Straight Connector 59">
            <a:extLst>
              <a:ext uri="{FF2B5EF4-FFF2-40B4-BE49-F238E27FC236}">
                <a16:creationId xmlns:a16="http://schemas.microsoft.com/office/drawing/2014/main" id="{3962A80C-4771-7A83-6E8F-4E19D17207A8}"/>
              </a:ext>
            </a:extLst>
          </p:cNvPr>
          <p:cNvCxnSpPr>
            <a:cxnSpLocks/>
          </p:cNvCxnSpPr>
          <p:nvPr/>
        </p:nvCxnSpPr>
        <p:spPr>
          <a:xfrm>
            <a:off x="9055184" y="2585442"/>
            <a:ext cx="0" cy="254149"/>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62" name="Straight Connector 61">
            <a:extLst>
              <a:ext uri="{FF2B5EF4-FFF2-40B4-BE49-F238E27FC236}">
                <a16:creationId xmlns:a16="http://schemas.microsoft.com/office/drawing/2014/main" id="{936AE063-4F14-DC59-1B4C-C60A36972C35}"/>
              </a:ext>
            </a:extLst>
          </p:cNvPr>
          <p:cNvCxnSpPr>
            <a:cxnSpLocks/>
          </p:cNvCxnSpPr>
          <p:nvPr/>
        </p:nvCxnSpPr>
        <p:spPr>
          <a:xfrm>
            <a:off x="9055184" y="2839591"/>
            <a:ext cx="580687" cy="0"/>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67" name="Straight Connector 66">
            <a:extLst>
              <a:ext uri="{FF2B5EF4-FFF2-40B4-BE49-F238E27FC236}">
                <a16:creationId xmlns:a16="http://schemas.microsoft.com/office/drawing/2014/main" id="{D3E49B5C-40AF-EF1F-899F-A7E9B07D4E0F}"/>
              </a:ext>
            </a:extLst>
          </p:cNvPr>
          <p:cNvCxnSpPr>
            <a:cxnSpLocks/>
          </p:cNvCxnSpPr>
          <p:nvPr/>
        </p:nvCxnSpPr>
        <p:spPr>
          <a:xfrm>
            <a:off x="8406130" y="2793181"/>
            <a:ext cx="0" cy="599701"/>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70" name="Straight Connector 69">
            <a:extLst>
              <a:ext uri="{FF2B5EF4-FFF2-40B4-BE49-F238E27FC236}">
                <a16:creationId xmlns:a16="http://schemas.microsoft.com/office/drawing/2014/main" id="{42450D57-D962-F3F9-B213-1D3EE901299E}"/>
              </a:ext>
            </a:extLst>
          </p:cNvPr>
          <p:cNvCxnSpPr>
            <a:cxnSpLocks/>
            <a:endCxn id="14" idx="1"/>
          </p:cNvCxnSpPr>
          <p:nvPr/>
        </p:nvCxnSpPr>
        <p:spPr>
          <a:xfrm>
            <a:off x="8406130" y="3392882"/>
            <a:ext cx="673090" cy="1"/>
          </a:xfrm>
          <a:prstGeom prst="line">
            <a:avLst/>
          </a:prstGeom>
          <a:ln w="19050">
            <a:solidFill>
              <a:schemeClr val="tx1">
                <a:lumMod val="75000"/>
              </a:schemeClr>
            </a:solidFill>
          </a:ln>
        </p:spPr>
        <p:style>
          <a:lnRef idx="3">
            <a:schemeClr val="accent3"/>
          </a:lnRef>
          <a:fillRef idx="0">
            <a:schemeClr val="accent3"/>
          </a:fillRef>
          <a:effectRef idx="2">
            <a:schemeClr val="accent3"/>
          </a:effectRef>
          <a:fontRef idx="minor">
            <a:schemeClr val="tx1"/>
          </a:fontRef>
        </p:style>
      </p:cxnSp>
      <p:cxnSp>
        <p:nvCxnSpPr>
          <p:cNvPr id="74" name="Straight Connector 73">
            <a:extLst>
              <a:ext uri="{FF2B5EF4-FFF2-40B4-BE49-F238E27FC236}">
                <a16:creationId xmlns:a16="http://schemas.microsoft.com/office/drawing/2014/main" id="{5DC561EB-DB54-592D-8E4B-B71E36CEA85D}"/>
              </a:ext>
            </a:extLst>
          </p:cNvPr>
          <p:cNvCxnSpPr>
            <a:cxnSpLocks/>
            <a:endCxn id="15" idx="0"/>
          </p:cNvCxnSpPr>
          <p:nvPr/>
        </p:nvCxnSpPr>
        <p:spPr>
          <a:xfrm>
            <a:off x="5132294" y="2793181"/>
            <a:ext cx="0" cy="1900798"/>
          </a:xfrm>
          <a:prstGeom prst="line">
            <a:avLst/>
          </a:prstGeom>
          <a:ln w="19050">
            <a:solidFill>
              <a:schemeClr val="tx1">
                <a:lumMod val="75000"/>
              </a:schemeClr>
            </a:solidFill>
            <a:prstDash val="sysDash"/>
          </a:ln>
        </p:spPr>
        <p:style>
          <a:lnRef idx="3">
            <a:schemeClr val="accent3"/>
          </a:lnRef>
          <a:fillRef idx="0">
            <a:schemeClr val="accent3"/>
          </a:fillRef>
          <a:effectRef idx="2">
            <a:schemeClr val="accent3"/>
          </a:effectRef>
          <a:fontRef idx="minor">
            <a:schemeClr val="tx1"/>
          </a:fontRef>
        </p:style>
      </p:cxnSp>
      <p:cxnSp>
        <p:nvCxnSpPr>
          <p:cNvPr id="76" name="Straight Connector 75">
            <a:extLst>
              <a:ext uri="{FF2B5EF4-FFF2-40B4-BE49-F238E27FC236}">
                <a16:creationId xmlns:a16="http://schemas.microsoft.com/office/drawing/2014/main" id="{E2582136-8C45-FA86-C16B-D5686EBF4B6A}"/>
              </a:ext>
            </a:extLst>
          </p:cNvPr>
          <p:cNvCxnSpPr>
            <a:cxnSpLocks/>
          </p:cNvCxnSpPr>
          <p:nvPr/>
        </p:nvCxnSpPr>
        <p:spPr>
          <a:xfrm>
            <a:off x="5442536" y="4875248"/>
            <a:ext cx="988744" cy="0"/>
          </a:xfrm>
          <a:prstGeom prst="line">
            <a:avLst/>
          </a:prstGeom>
          <a:ln w="19050">
            <a:solidFill>
              <a:schemeClr val="tx1">
                <a:lumMod val="75000"/>
              </a:schemeClr>
            </a:solidFill>
            <a:prstDash val="sysDash"/>
          </a:ln>
        </p:spPr>
        <p:style>
          <a:lnRef idx="3">
            <a:schemeClr val="accent3"/>
          </a:lnRef>
          <a:fillRef idx="0">
            <a:schemeClr val="accent3"/>
          </a:fillRef>
          <a:effectRef idx="2">
            <a:schemeClr val="accent3"/>
          </a:effectRef>
          <a:fontRef idx="minor">
            <a:schemeClr val="tx1"/>
          </a:fontRef>
        </p:style>
      </p:cxnSp>
      <p:cxnSp>
        <p:nvCxnSpPr>
          <p:cNvPr id="84" name="Straight Connector 83">
            <a:extLst>
              <a:ext uri="{FF2B5EF4-FFF2-40B4-BE49-F238E27FC236}">
                <a16:creationId xmlns:a16="http://schemas.microsoft.com/office/drawing/2014/main" id="{C2590948-B34D-2360-CF92-25419C33DC18}"/>
              </a:ext>
            </a:extLst>
          </p:cNvPr>
          <p:cNvCxnSpPr>
            <a:cxnSpLocks/>
          </p:cNvCxnSpPr>
          <p:nvPr/>
        </p:nvCxnSpPr>
        <p:spPr>
          <a:xfrm>
            <a:off x="5442536" y="5069871"/>
            <a:ext cx="988744" cy="0"/>
          </a:xfrm>
          <a:prstGeom prst="line">
            <a:avLst/>
          </a:prstGeom>
          <a:ln w="19050">
            <a:solidFill>
              <a:schemeClr val="tx1">
                <a:lumMod val="75000"/>
              </a:schemeClr>
            </a:solidFill>
            <a:prstDash val="sysDash"/>
          </a:ln>
        </p:spPr>
        <p:style>
          <a:lnRef idx="3">
            <a:schemeClr val="accent3"/>
          </a:lnRef>
          <a:fillRef idx="0">
            <a:schemeClr val="accent3"/>
          </a:fillRef>
          <a:effectRef idx="2">
            <a:schemeClr val="accent3"/>
          </a:effectRef>
          <a:fontRef idx="minor">
            <a:schemeClr val="tx1"/>
          </a:fontRef>
        </p:style>
      </p:cxnSp>
      <p:cxnSp>
        <p:nvCxnSpPr>
          <p:cNvPr id="85" name="Straight Connector 84">
            <a:extLst>
              <a:ext uri="{FF2B5EF4-FFF2-40B4-BE49-F238E27FC236}">
                <a16:creationId xmlns:a16="http://schemas.microsoft.com/office/drawing/2014/main" id="{7E2784A5-AEB9-08C1-B4BB-74FB4D33E648}"/>
              </a:ext>
            </a:extLst>
          </p:cNvPr>
          <p:cNvCxnSpPr>
            <a:cxnSpLocks/>
          </p:cNvCxnSpPr>
          <p:nvPr/>
        </p:nvCxnSpPr>
        <p:spPr>
          <a:xfrm>
            <a:off x="5442536" y="5267039"/>
            <a:ext cx="988744" cy="0"/>
          </a:xfrm>
          <a:prstGeom prst="line">
            <a:avLst/>
          </a:prstGeom>
          <a:ln w="19050">
            <a:solidFill>
              <a:schemeClr val="tx1">
                <a:lumMod val="75000"/>
              </a:schemeClr>
            </a:solidFill>
            <a:prstDash val="sysDash"/>
          </a:ln>
        </p:spPr>
        <p:style>
          <a:lnRef idx="3">
            <a:schemeClr val="accent3"/>
          </a:lnRef>
          <a:fillRef idx="0">
            <a:schemeClr val="accent3"/>
          </a:fillRef>
          <a:effectRef idx="2">
            <a:schemeClr val="accent3"/>
          </a:effectRef>
          <a:fontRef idx="minor">
            <a:schemeClr val="tx1"/>
          </a:fontRef>
        </p:style>
      </p:cxnSp>
      <p:cxnSp>
        <p:nvCxnSpPr>
          <p:cNvPr id="86" name="Straight Connector 85">
            <a:extLst>
              <a:ext uri="{FF2B5EF4-FFF2-40B4-BE49-F238E27FC236}">
                <a16:creationId xmlns:a16="http://schemas.microsoft.com/office/drawing/2014/main" id="{23FB34A2-8F24-5B2F-27A9-EFAAF17C0E11}"/>
              </a:ext>
            </a:extLst>
          </p:cNvPr>
          <p:cNvCxnSpPr>
            <a:cxnSpLocks/>
          </p:cNvCxnSpPr>
          <p:nvPr/>
        </p:nvCxnSpPr>
        <p:spPr>
          <a:xfrm>
            <a:off x="5442536" y="5454054"/>
            <a:ext cx="988744" cy="0"/>
          </a:xfrm>
          <a:prstGeom prst="line">
            <a:avLst/>
          </a:prstGeom>
          <a:ln w="19050">
            <a:solidFill>
              <a:schemeClr val="tx1">
                <a:lumMod val="75000"/>
              </a:schemeClr>
            </a:solidFill>
            <a:prstDash val="sysDash"/>
          </a:ln>
        </p:spPr>
        <p:style>
          <a:lnRef idx="3">
            <a:schemeClr val="accent3"/>
          </a:lnRef>
          <a:fillRef idx="0">
            <a:schemeClr val="accent3"/>
          </a:fillRef>
          <a:effectRef idx="2">
            <a:schemeClr val="accent3"/>
          </a:effectRef>
          <a:fontRef idx="minor">
            <a:schemeClr val="tx1"/>
          </a:fontRef>
        </p:style>
      </p:cxnSp>
      <p:sp>
        <p:nvSpPr>
          <p:cNvPr id="87" name="TextBox 86">
            <a:extLst>
              <a:ext uri="{FF2B5EF4-FFF2-40B4-BE49-F238E27FC236}">
                <a16:creationId xmlns:a16="http://schemas.microsoft.com/office/drawing/2014/main" id="{7A4556FB-CEED-76DD-22B4-48F53AE661E0}"/>
              </a:ext>
            </a:extLst>
          </p:cNvPr>
          <p:cNvSpPr txBox="1"/>
          <p:nvPr/>
        </p:nvSpPr>
        <p:spPr>
          <a:xfrm>
            <a:off x="3544203" y="1633434"/>
            <a:ext cx="2251587" cy="369332"/>
          </a:xfrm>
          <a:prstGeom prst="rect">
            <a:avLst/>
          </a:prstGeom>
          <a:noFill/>
        </p:spPr>
        <p:txBody>
          <a:bodyPr wrap="square" rtlCol="0">
            <a:spAutoFit/>
          </a:bodyPr>
          <a:lstStyle/>
          <a:p>
            <a:pPr algn="ctr"/>
            <a:r>
              <a:rPr lang="en-US" b="1" dirty="0">
                <a:latin typeface="Courier New" panose="02070309020205020404" pitchFamily="49" charset="0"/>
                <a:cs typeface="Courier New" panose="02070309020205020404" pitchFamily="49" charset="0"/>
              </a:rPr>
              <a:t>Border router</a:t>
            </a:r>
          </a:p>
        </p:txBody>
      </p:sp>
      <p:sp>
        <p:nvSpPr>
          <p:cNvPr id="88" name="TextBox 87">
            <a:extLst>
              <a:ext uri="{FF2B5EF4-FFF2-40B4-BE49-F238E27FC236}">
                <a16:creationId xmlns:a16="http://schemas.microsoft.com/office/drawing/2014/main" id="{C848D2A8-132D-D412-F814-7676E4B28ADD}"/>
              </a:ext>
            </a:extLst>
          </p:cNvPr>
          <p:cNvSpPr txBox="1"/>
          <p:nvPr/>
        </p:nvSpPr>
        <p:spPr>
          <a:xfrm>
            <a:off x="9856935" y="1798383"/>
            <a:ext cx="1744400" cy="646331"/>
          </a:xfrm>
          <a:prstGeom prst="rect">
            <a:avLst/>
          </a:prstGeom>
          <a:noFill/>
        </p:spPr>
        <p:txBody>
          <a:bodyPr wrap="square" rtlCol="0">
            <a:spAutoFit/>
          </a:bodyPr>
          <a:lstStyle/>
          <a:p>
            <a:pPr algn="ctr"/>
            <a:r>
              <a:rPr lang="en-US" b="1" dirty="0">
                <a:latin typeface="Courier New" panose="02070309020205020404" pitchFamily="49" charset="0"/>
                <a:cs typeface="Courier New" panose="02070309020205020404" pitchFamily="49" charset="0"/>
              </a:rPr>
              <a:t>Company network</a:t>
            </a:r>
          </a:p>
        </p:txBody>
      </p:sp>
      <p:sp>
        <p:nvSpPr>
          <p:cNvPr id="89" name="TextBox 88">
            <a:extLst>
              <a:ext uri="{FF2B5EF4-FFF2-40B4-BE49-F238E27FC236}">
                <a16:creationId xmlns:a16="http://schemas.microsoft.com/office/drawing/2014/main" id="{3FC69063-EFC1-3D3F-0BD0-F1AEEA1061D9}"/>
              </a:ext>
            </a:extLst>
          </p:cNvPr>
          <p:cNvSpPr txBox="1"/>
          <p:nvPr/>
        </p:nvSpPr>
        <p:spPr>
          <a:xfrm>
            <a:off x="3779782" y="5641069"/>
            <a:ext cx="2699100" cy="369332"/>
          </a:xfrm>
          <a:prstGeom prst="rect">
            <a:avLst/>
          </a:prstGeom>
          <a:noFill/>
        </p:spPr>
        <p:txBody>
          <a:bodyPr wrap="square" rtlCol="0">
            <a:spAutoFit/>
          </a:bodyPr>
          <a:lstStyle/>
          <a:p>
            <a:pPr algn="ctr"/>
            <a:r>
              <a:rPr lang="en-US" b="1" dirty="0" err="1">
                <a:latin typeface="Courier New" panose="02070309020205020404" pitchFamily="49" charset="0"/>
                <a:cs typeface="Courier New" panose="02070309020205020404" pitchFamily="49" charset="0"/>
              </a:rPr>
              <a:t>Netflow</a:t>
            </a:r>
            <a:r>
              <a:rPr lang="en-US" b="1" dirty="0">
                <a:latin typeface="Courier New" panose="02070309020205020404" pitchFamily="49" charset="0"/>
                <a:cs typeface="Courier New" panose="02070309020205020404" pitchFamily="49" charset="0"/>
              </a:rPr>
              <a:t> collector</a:t>
            </a:r>
          </a:p>
        </p:txBody>
      </p:sp>
      <p:sp>
        <p:nvSpPr>
          <p:cNvPr id="90" name="TextBox 89">
            <a:extLst>
              <a:ext uri="{FF2B5EF4-FFF2-40B4-BE49-F238E27FC236}">
                <a16:creationId xmlns:a16="http://schemas.microsoft.com/office/drawing/2014/main" id="{EE6395BF-B71A-7165-7168-31CA9FDF8DFE}"/>
              </a:ext>
            </a:extLst>
          </p:cNvPr>
          <p:cNvSpPr txBox="1"/>
          <p:nvPr/>
        </p:nvSpPr>
        <p:spPr>
          <a:xfrm>
            <a:off x="6490970" y="4239231"/>
            <a:ext cx="4667558" cy="369332"/>
          </a:xfrm>
          <a:prstGeom prst="rect">
            <a:avLst/>
          </a:prstGeom>
          <a:noFill/>
        </p:spPr>
        <p:txBody>
          <a:bodyPr wrap="square" rtlCol="0">
            <a:spAutoFit/>
          </a:bodyPr>
          <a:lstStyle/>
          <a:p>
            <a:pPr algn="ctr"/>
            <a:r>
              <a:rPr lang="en-US" b="1" dirty="0">
                <a:latin typeface="Courier New" panose="02070309020205020404" pitchFamily="49" charset="0"/>
                <a:cs typeface="Courier New" panose="02070309020205020404" pitchFamily="49" charset="0"/>
              </a:rPr>
              <a:t>Sampled </a:t>
            </a:r>
            <a:r>
              <a:rPr lang="en-US" b="1" dirty="0" err="1">
                <a:latin typeface="Courier New" panose="02070309020205020404" pitchFamily="49" charset="0"/>
                <a:cs typeface="Courier New" panose="02070309020205020404" pitchFamily="49" charset="0"/>
              </a:rPr>
              <a:t>netflow</a:t>
            </a:r>
            <a:r>
              <a:rPr lang="en-US" b="1" dirty="0">
                <a:latin typeface="Courier New" panose="02070309020205020404" pitchFamily="49" charset="0"/>
                <a:cs typeface="Courier New" panose="02070309020205020404" pitchFamily="49" charset="0"/>
              </a:rPr>
              <a:t> data</a:t>
            </a:r>
          </a:p>
        </p:txBody>
      </p:sp>
      <p:pic>
        <p:nvPicPr>
          <p:cNvPr id="103" name="Picture 102">
            <a:extLst>
              <a:ext uri="{FF2B5EF4-FFF2-40B4-BE49-F238E27FC236}">
                <a16:creationId xmlns:a16="http://schemas.microsoft.com/office/drawing/2014/main" id="{77CA801C-B8DA-2348-86F2-B14523FDC412}"/>
              </a:ext>
            </a:extLst>
          </p:cNvPr>
          <p:cNvPicPr>
            <a:picLocks noChangeAspect="1"/>
          </p:cNvPicPr>
          <p:nvPr/>
        </p:nvPicPr>
        <p:blipFill>
          <a:blip r:embed="rId12"/>
          <a:stretch>
            <a:fillRect/>
          </a:stretch>
        </p:blipFill>
        <p:spPr>
          <a:xfrm>
            <a:off x="6490970" y="4970811"/>
            <a:ext cx="4671060" cy="198120"/>
          </a:xfrm>
          <a:prstGeom prst="rect">
            <a:avLst/>
          </a:prstGeom>
        </p:spPr>
      </p:pic>
      <p:pic>
        <p:nvPicPr>
          <p:cNvPr id="107" name="Picture 106">
            <a:extLst>
              <a:ext uri="{FF2B5EF4-FFF2-40B4-BE49-F238E27FC236}">
                <a16:creationId xmlns:a16="http://schemas.microsoft.com/office/drawing/2014/main" id="{08C51D0B-B324-60BE-4106-57C8A3C3D19F}"/>
              </a:ext>
            </a:extLst>
          </p:cNvPr>
          <p:cNvPicPr>
            <a:picLocks noChangeAspect="1"/>
          </p:cNvPicPr>
          <p:nvPr/>
        </p:nvPicPr>
        <p:blipFill>
          <a:blip r:embed="rId13"/>
          <a:stretch>
            <a:fillRect/>
          </a:stretch>
        </p:blipFill>
        <p:spPr>
          <a:xfrm>
            <a:off x="6490970" y="5157850"/>
            <a:ext cx="4671060" cy="198120"/>
          </a:xfrm>
          <a:prstGeom prst="rect">
            <a:avLst/>
          </a:prstGeom>
        </p:spPr>
      </p:pic>
      <p:pic>
        <p:nvPicPr>
          <p:cNvPr id="111" name="Picture 110">
            <a:extLst>
              <a:ext uri="{FF2B5EF4-FFF2-40B4-BE49-F238E27FC236}">
                <a16:creationId xmlns:a16="http://schemas.microsoft.com/office/drawing/2014/main" id="{0255B753-5CF9-D451-EA89-08B34A8010B1}"/>
              </a:ext>
            </a:extLst>
          </p:cNvPr>
          <p:cNvPicPr>
            <a:picLocks noChangeAspect="1"/>
          </p:cNvPicPr>
          <p:nvPr/>
        </p:nvPicPr>
        <p:blipFill>
          <a:blip r:embed="rId14"/>
          <a:stretch>
            <a:fillRect/>
          </a:stretch>
        </p:blipFill>
        <p:spPr>
          <a:xfrm>
            <a:off x="6490970" y="5341352"/>
            <a:ext cx="4671060" cy="198120"/>
          </a:xfrm>
          <a:prstGeom prst="rect">
            <a:avLst/>
          </a:prstGeom>
        </p:spPr>
      </p:pic>
      <p:sp>
        <p:nvSpPr>
          <p:cNvPr id="112" name="TextBox 111">
            <a:extLst>
              <a:ext uri="{FF2B5EF4-FFF2-40B4-BE49-F238E27FC236}">
                <a16:creationId xmlns:a16="http://schemas.microsoft.com/office/drawing/2014/main" id="{F96A3665-175B-ED4F-CAB0-D99B121B87FA}"/>
              </a:ext>
            </a:extLst>
          </p:cNvPr>
          <p:cNvSpPr txBox="1"/>
          <p:nvPr/>
        </p:nvSpPr>
        <p:spPr>
          <a:xfrm>
            <a:off x="2812028" y="3848347"/>
            <a:ext cx="2286808" cy="307777"/>
          </a:xfrm>
          <a:prstGeom prst="rect">
            <a:avLst/>
          </a:prstGeom>
          <a:noFill/>
        </p:spPr>
        <p:txBody>
          <a:bodyPr wrap="square" rtlCol="0">
            <a:spAutoFit/>
          </a:bodyPr>
          <a:lstStyle/>
          <a:p>
            <a:pPr algn="r"/>
            <a:r>
              <a:rPr lang="en-US" sz="1400" b="1" dirty="0">
                <a:latin typeface="Courier New" panose="02070309020205020404" pitchFamily="49" charset="0"/>
                <a:cs typeface="Courier New" panose="02070309020205020404" pitchFamily="49" charset="0"/>
              </a:rPr>
              <a:t>(1:4 sample rate)</a:t>
            </a:r>
          </a:p>
        </p:txBody>
      </p:sp>
      <p:sp>
        <p:nvSpPr>
          <p:cNvPr id="113" name="TextBox 112">
            <a:extLst>
              <a:ext uri="{FF2B5EF4-FFF2-40B4-BE49-F238E27FC236}">
                <a16:creationId xmlns:a16="http://schemas.microsoft.com/office/drawing/2014/main" id="{2C692773-8D8A-CC35-4C41-14F231222EB6}"/>
              </a:ext>
            </a:extLst>
          </p:cNvPr>
          <p:cNvSpPr txBox="1"/>
          <p:nvPr/>
        </p:nvSpPr>
        <p:spPr>
          <a:xfrm>
            <a:off x="3126691" y="3549295"/>
            <a:ext cx="1972145" cy="307777"/>
          </a:xfrm>
          <a:prstGeom prst="rect">
            <a:avLst/>
          </a:prstGeom>
          <a:noFill/>
        </p:spPr>
        <p:txBody>
          <a:bodyPr wrap="square" rtlCol="0">
            <a:spAutoFit/>
          </a:bodyPr>
          <a:lstStyle/>
          <a:p>
            <a:pPr algn="r"/>
            <a:r>
              <a:rPr lang="en-US" sz="1400" b="1" dirty="0">
                <a:latin typeface="Courier New" panose="02070309020205020404" pitchFamily="49" charset="0"/>
                <a:cs typeface="Courier New" panose="02070309020205020404" pitchFamily="49" charset="0"/>
              </a:rPr>
              <a:t>metadata</a:t>
            </a:r>
          </a:p>
        </p:txBody>
      </p:sp>
    </p:spTree>
    <p:extLst>
      <p:ext uri="{BB962C8B-B14F-4D97-AF65-F5344CB8AC3E}">
        <p14:creationId xmlns:p14="http://schemas.microsoft.com/office/powerpoint/2010/main" val="38549100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childTnLst>
                                </p:cTn>
                              </p:par>
                            </p:childTnLst>
                          </p:cTn>
                        </p:par>
                        <p:par>
                          <p:cTn id="26" fill="hold">
                            <p:stCondLst>
                              <p:cond delay="0"/>
                            </p:stCondLst>
                            <p:childTnLst>
                              <p:par>
                                <p:cTn id="27" presetID="22" presetClass="entr" presetSubtype="8"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100"/>
                                        <p:tgtEl>
                                          <p:spTgt spid="40"/>
                                        </p:tgtEl>
                                      </p:cBhvr>
                                    </p:animEffect>
                                  </p:childTnLst>
                                </p:cTn>
                              </p:par>
                            </p:childTnLst>
                          </p:cTn>
                        </p:par>
                        <p:par>
                          <p:cTn id="30" fill="hold">
                            <p:stCondLst>
                              <p:cond delay="100"/>
                            </p:stCondLst>
                            <p:childTnLst>
                              <p:par>
                                <p:cTn id="31" presetID="22" presetClass="entr" presetSubtype="8" fill="hold" nodeType="after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wipe(left)">
                                      <p:cBhvr>
                                        <p:cTn id="33" dur="100"/>
                                        <p:tgtEl>
                                          <p:spTgt spid="42"/>
                                        </p:tgtEl>
                                      </p:cBhvr>
                                    </p:animEffect>
                                  </p:childTnLst>
                                </p:cTn>
                              </p:par>
                            </p:childTnLst>
                          </p:cTn>
                        </p:par>
                        <p:par>
                          <p:cTn id="34" fill="hold">
                            <p:stCondLst>
                              <p:cond delay="200"/>
                            </p:stCondLst>
                            <p:childTnLst>
                              <p:par>
                                <p:cTn id="35" presetID="22" presetClass="entr" presetSubtype="4" fill="hold" nodeType="after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down)">
                                      <p:cBhvr>
                                        <p:cTn id="37" dur="100"/>
                                        <p:tgtEl>
                                          <p:spTgt spid="52"/>
                                        </p:tgtEl>
                                      </p:cBhvr>
                                    </p:animEffect>
                                  </p:childTnLst>
                                </p:cTn>
                              </p:par>
                            </p:childTnLst>
                          </p:cTn>
                        </p:par>
                        <p:par>
                          <p:cTn id="38" fill="hold">
                            <p:stCondLst>
                              <p:cond delay="300"/>
                            </p:stCondLst>
                            <p:childTnLst>
                              <p:par>
                                <p:cTn id="39" presetID="22" presetClass="entr" presetSubtype="8" fill="hold" nodeType="after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wipe(left)">
                                      <p:cBhvr>
                                        <p:cTn id="41" dur="100"/>
                                        <p:tgtEl>
                                          <p:spTgt spid="44"/>
                                        </p:tgtEl>
                                      </p:cBhvr>
                                    </p:animEffect>
                                  </p:childTnLst>
                                </p:cTn>
                              </p:par>
                            </p:childTnLst>
                          </p:cTn>
                        </p:par>
                        <p:par>
                          <p:cTn id="42" fill="hold">
                            <p:stCondLst>
                              <p:cond delay="400"/>
                            </p:stCondLst>
                            <p:childTnLst>
                              <p:par>
                                <p:cTn id="43" presetID="22" presetClass="entr" presetSubtype="8" fill="hold"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100"/>
                                        <p:tgtEl>
                                          <p:spTgt spid="46"/>
                                        </p:tgtEl>
                                      </p:cBhvr>
                                    </p:animEffec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60"/>
                                        </p:tgtEl>
                                        <p:attrNameLst>
                                          <p:attrName>style.visibility</p:attrName>
                                        </p:attrNameLst>
                                      </p:cBhvr>
                                      <p:to>
                                        <p:strVal val="visible"/>
                                      </p:to>
                                    </p:set>
                                    <p:animEffect transition="in" filter="wipe(up)">
                                      <p:cBhvr>
                                        <p:cTn id="49" dur="100"/>
                                        <p:tgtEl>
                                          <p:spTgt spid="60"/>
                                        </p:tgtEl>
                                      </p:cBhvr>
                                    </p:animEffect>
                                  </p:childTnLst>
                                </p:cTn>
                              </p:par>
                            </p:childTnLst>
                          </p:cTn>
                        </p:par>
                        <p:par>
                          <p:cTn id="50" fill="hold">
                            <p:stCondLst>
                              <p:cond delay="600"/>
                            </p:stCondLst>
                            <p:childTnLst>
                              <p:par>
                                <p:cTn id="51" presetID="22" presetClass="entr" presetSubtype="8"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wipe(left)">
                                      <p:cBhvr>
                                        <p:cTn id="53" dur="100"/>
                                        <p:tgtEl>
                                          <p:spTgt spid="62"/>
                                        </p:tgtEl>
                                      </p:cBhvr>
                                    </p:animEffect>
                                  </p:childTnLst>
                                </p:cTn>
                              </p:par>
                            </p:childTnLst>
                          </p:cTn>
                        </p:par>
                        <p:par>
                          <p:cTn id="54" fill="hold">
                            <p:stCondLst>
                              <p:cond delay="700"/>
                            </p:stCondLst>
                            <p:childTnLst>
                              <p:par>
                                <p:cTn id="55" presetID="22" presetClass="entr" presetSubtype="8" fill="hold"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100"/>
                                        <p:tgtEl>
                                          <p:spTgt spid="47"/>
                                        </p:tgtEl>
                                      </p:cBhvr>
                                    </p:animEffect>
                                  </p:childTnLst>
                                </p:cTn>
                              </p:par>
                            </p:childTnLst>
                          </p:cTn>
                        </p:par>
                        <p:par>
                          <p:cTn id="58" fill="hold">
                            <p:stCondLst>
                              <p:cond delay="800"/>
                            </p:stCondLst>
                            <p:childTnLst>
                              <p:par>
                                <p:cTn id="59" presetID="22" presetClass="entr" presetSubtype="1" fill="hold"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up)">
                                      <p:cBhvr>
                                        <p:cTn id="61" dur="100"/>
                                        <p:tgtEl>
                                          <p:spTgt spid="67"/>
                                        </p:tgtEl>
                                      </p:cBhvr>
                                    </p:animEffect>
                                  </p:childTnLst>
                                </p:cTn>
                              </p:par>
                            </p:childTnLst>
                          </p:cTn>
                        </p:par>
                        <p:par>
                          <p:cTn id="62" fill="hold">
                            <p:stCondLst>
                              <p:cond delay="900"/>
                            </p:stCondLst>
                            <p:childTnLst>
                              <p:par>
                                <p:cTn id="63" presetID="22" presetClass="entr" presetSubtype="8" fill="hold" nodeType="after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left)">
                                      <p:cBhvr>
                                        <p:cTn id="65" dur="100"/>
                                        <p:tgtEl>
                                          <p:spTgt spid="70"/>
                                        </p:tgtEl>
                                      </p:cBhvr>
                                    </p:animEffect>
                                  </p:childTnLst>
                                </p:cTn>
                              </p:par>
                            </p:childTnLst>
                          </p:cTn>
                        </p:par>
                        <p:par>
                          <p:cTn id="66" fill="hold">
                            <p:stCondLst>
                              <p:cond delay="1000"/>
                            </p:stCondLst>
                            <p:childTnLst>
                              <p:par>
                                <p:cTn id="67" presetID="22" presetClass="entr" presetSubtype="8" fill="hold"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left)">
                                      <p:cBhvr>
                                        <p:cTn id="69" dur="100"/>
                                        <p:tgtEl>
                                          <p:spTgt spid="45"/>
                                        </p:tgtEl>
                                      </p:cBhvr>
                                    </p:animEffec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5"/>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89"/>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wipe(up)">
                                      <p:cBhvr>
                                        <p:cTn id="80" dur="500"/>
                                        <p:tgtEl>
                                          <p:spTgt spid="74"/>
                                        </p:tgtEl>
                                      </p:cBhvr>
                                    </p:animEffect>
                                  </p:childTnLst>
                                </p:cTn>
                              </p:par>
                              <p:par>
                                <p:cTn id="81" presetID="1" presetClass="entr" presetSubtype="0" fill="hold" grpId="0" nodeType="withEffect">
                                  <p:stCondLst>
                                    <p:cond delay="0"/>
                                  </p:stCondLst>
                                  <p:childTnLst>
                                    <p:set>
                                      <p:cBhvr>
                                        <p:cTn id="82" dur="1" fill="hold">
                                          <p:stCondLst>
                                            <p:cond delay="0"/>
                                          </p:stCondLst>
                                        </p:cTn>
                                        <p:tgtEl>
                                          <p:spTgt spid="1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wipe(left)">
                                      <p:cBhvr>
                                        <p:cTn id="87" dur="250"/>
                                        <p:tgtEl>
                                          <p:spTgt spid="76"/>
                                        </p:tgtEl>
                                      </p:cBhvr>
                                    </p:animEffect>
                                  </p:childTnLst>
                                </p:cTn>
                              </p:par>
                            </p:childTnLst>
                          </p:cTn>
                        </p:par>
                        <p:par>
                          <p:cTn id="88" fill="hold">
                            <p:stCondLst>
                              <p:cond delay="250"/>
                            </p:stCondLst>
                            <p:childTnLst>
                              <p:par>
                                <p:cTn id="89" presetID="1" presetClass="entr" presetSubtype="0" fill="hold" nodeType="after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84"/>
                                        </p:tgtEl>
                                        <p:attrNameLst>
                                          <p:attrName>style.visibility</p:attrName>
                                        </p:attrNameLst>
                                      </p:cBhvr>
                                      <p:to>
                                        <p:strVal val="visible"/>
                                      </p:to>
                                    </p:set>
                                    <p:animEffect transition="in" filter="wipe(left)">
                                      <p:cBhvr>
                                        <p:cTn id="97" dur="250"/>
                                        <p:tgtEl>
                                          <p:spTgt spid="84"/>
                                        </p:tgtEl>
                                      </p:cBhvr>
                                    </p:animEffect>
                                  </p:childTnLst>
                                </p:cTn>
                              </p:par>
                            </p:childTnLst>
                          </p:cTn>
                        </p:par>
                        <p:par>
                          <p:cTn id="98" fill="hold">
                            <p:stCondLst>
                              <p:cond delay="250"/>
                            </p:stCondLst>
                            <p:childTnLst>
                              <p:par>
                                <p:cTn id="99" presetID="1" presetClass="entr" presetSubtype="0" fill="hold" nodeType="after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wipe(left)">
                                      <p:cBhvr>
                                        <p:cTn id="105" dur="250"/>
                                        <p:tgtEl>
                                          <p:spTgt spid="85"/>
                                        </p:tgtEl>
                                      </p:cBhvr>
                                    </p:animEffect>
                                  </p:childTnLst>
                                </p:cTn>
                              </p:par>
                            </p:childTnLst>
                          </p:cTn>
                        </p:par>
                        <p:par>
                          <p:cTn id="106" fill="hold">
                            <p:stCondLst>
                              <p:cond delay="250"/>
                            </p:stCondLst>
                            <p:childTnLst>
                              <p:par>
                                <p:cTn id="107" presetID="1" presetClass="entr" presetSubtype="0" fill="hold" nodeType="afterEffect">
                                  <p:stCondLst>
                                    <p:cond delay="0"/>
                                  </p:stCondLst>
                                  <p:childTnLst>
                                    <p:set>
                                      <p:cBhvr>
                                        <p:cTn id="108" dur="1" fill="hold">
                                          <p:stCondLst>
                                            <p:cond delay="0"/>
                                          </p:stCondLst>
                                        </p:cTn>
                                        <p:tgtEl>
                                          <p:spTgt spid="10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nodeType="clickEffect">
                                  <p:stCondLst>
                                    <p:cond delay="0"/>
                                  </p:stCondLst>
                                  <p:childTnLst>
                                    <p:set>
                                      <p:cBhvr>
                                        <p:cTn id="112" dur="1" fill="hold">
                                          <p:stCondLst>
                                            <p:cond delay="0"/>
                                          </p:stCondLst>
                                        </p:cTn>
                                        <p:tgtEl>
                                          <p:spTgt spid="86"/>
                                        </p:tgtEl>
                                        <p:attrNameLst>
                                          <p:attrName>style.visibility</p:attrName>
                                        </p:attrNameLst>
                                      </p:cBhvr>
                                      <p:to>
                                        <p:strVal val="visible"/>
                                      </p:to>
                                    </p:set>
                                    <p:animEffect transition="in" filter="wipe(left)">
                                      <p:cBhvr>
                                        <p:cTn id="113" dur="250"/>
                                        <p:tgtEl>
                                          <p:spTgt spid="86"/>
                                        </p:tgtEl>
                                      </p:cBhvr>
                                    </p:animEffect>
                                  </p:childTnLst>
                                </p:cTn>
                              </p:par>
                            </p:childTnLst>
                          </p:cTn>
                        </p:par>
                        <p:par>
                          <p:cTn id="114" fill="hold">
                            <p:stCondLst>
                              <p:cond delay="250"/>
                            </p:stCondLst>
                            <p:childTnLst>
                              <p:par>
                                <p:cTn id="115" presetID="1" presetClass="entr" presetSubtype="0" fill="hold" nodeType="after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112" grpId="0"/>
      <p:bldP spid="11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Exploratory data analysis</a:t>
            </a:r>
            <a:endParaRPr lang="en-US" sz="1600" dirty="0"/>
          </a:p>
        </p:txBody>
      </p:sp>
      <p:sp>
        <p:nvSpPr>
          <p:cNvPr id="4" name="Content Placeholder 3">
            <a:extLst>
              <a:ext uri="{FF2B5EF4-FFF2-40B4-BE49-F238E27FC236}">
                <a16:creationId xmlns:a16="http://schemas.microsoft.com/office/drawing/2014/main" id="{13A54F4E-A97F-96A0-CAA0-5F58FF30E055}"/>
              </a:ext>
            </a:extLst>
          </p:cNvPr>
          <p:cNvSpPr>
            <a:spLocks noGrp="1"/>
          </p:cNvSpPr>
          <p:nvPr>
            <p:ph idx="1"/>
          </p:nvPr>
        </p:nvSpPr>
        <p:spPr>
          <a:xfrm>
            <a:off x="600364" y="2600960"/>
            <a:ext cx="11018981" cy="4003040"/>
          </a:xfrm>
        </p:spPr>
        <p:txBody>
          <a:bodyPr/>
          <a:lstStyle/>
          <a:p>
            <a:pPr marL="0" indent="0">
              <a:buNone/>
            </a:pPr>
            <a:endParaRPr lang="en-US" sz="800" dirty="0"/>
          </a:p>
          <a:p>
            <a:r>
              <a:rPr lang="en-US" sz="2400" dirty="0"/>
              <a:t>Source/destination IP address</a:t>
            </a:r>
          </a:p>
          <a:p>
            <a:r>
              <a:rPr lang="en-US" sz="2400" dirty="0"/>
              <a:t>Source/destination port number</a:t>
            </a:r>
          </a:p>
          <a:p>
            <a:r>
              <a:rPr lang="en-US" sz="2400" dirty="0"/>
              <a:t>Protocol (TCP, UDP, ICMP)</a:t>
            </a:r>
          </a:p>
          <a:p>
            <a:r>
              <a:rPr lang="en-US" sz="2400" dirty="0"/>
              <a:t>Packets/bytes sent/received</a:t>
            </a:r>
          </a:p>
          <a:p>
            <a:r>
              <a:rPr lang="en-US" sz="2400" dirty="0"/>
              <a:t>Packet flow rate</a:t>
            </a:r>
          </a:p>
          <a:p>
            <a:r>
              <a:rPr lang="en-US" sz="2400" dirty="0"/>
              <a:t>Flow duration</a:t>
            </a:r>
          </a:p>
          <a:p>
            <a:pPr marL="0" indent="0">
              <a:buNone/>
            </a:pPr>
            <a:endParaRPr lang="en-US" sz="2800" dirty="0"/>
          </a:p>
        </p:txBody>
      </p:sp>
      <p:sp>
        <p:nvSpPr>
          <p:cNvPr id="3" name="TextBox 2">
            <a:extLst>
              <a:ext uri="{FF2B5EF4-FFF2-40B4-BE49-F238E27FC236}">
                <a16:creationId xmlns:a16="http://schemas.microsoft.com/office/drawing/2014/main" id="{DF5DD085-63E6-62F1-B342-69FD3AF8C5AE}"/>
              </a:ext>
            </a:extLst>
          </p:cNvPr>
          <p:cNvSpPr txBox="1"/>
          <p:nvPr/>
        </p:nvSpPr>
        <p:spPr>
          <a:xfrm>
            <a:off x="6258560" y="3504798"/>
            <a:ext cx="4632036"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84 features </a:t>
            </a:r>
          </a:p>
        </p:txBody>
      </p:sp>
      <p:sp>
        <p:nvSpPr>
          <p:cNvPr id="7" name="TextBox 6">
            <a:extLst>
              <a:ext uri="{FF2B5EF4-FFF2-40B4-BE49-F238E27FC236}">
                <a16:creationId xmlns:a16="http://schemas.microsoft.com/office/drawing/2014/main" id="{2E15B9AF-57BF-CFA4-93D9-2AE51D27E54F}"/>
              </a:ext>
            </a:extLst>
          </p:cNvPr>
          <p:cNvSpPr txBox="1"/>
          <p:nvPr/>
        </p:nvSpPr>
        <p:spPr>
          <a:xfrm>
            <a:off x="6258560" y="4184686"/>
            <a:ext cx="5161280"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13 label categories</a:t>
            </a:r>
          </a:p>
        </p:txBody>
      </p:sp>
      <p:sp>
        <p:nvSpPr>
          <p:cNvPr id="9" name="TextBox 8">
            <a:extLst>
              <a:ext uri="{FF2B5EF4-FFF2-40B4-BE49-F238E27FC236}">
                <a16:creationId xmlns:a16="http://schemas.microsoft.com/office/drawing/2014/main" id="{AC6559E4-F199-FE8E-53BC-59B1FFC349D9}"/>
              </a:ext>
            </a:extLst>
          </p:cNvPr>
          <p:cNvSpPr txBox="1"/>
          <p:nvPr/>
        </p:nvSpPr>
        <p:spPr>
          <a:xfrm>
            <a:off x="680720" y="1611484"/>
            <a:ext cx="10938625" cy="800219"/>
          </a:xfrm>
          <a:prstGeom prst="rect">
            <a:avLst/>
          </a:prstGeom>
          <a:noFill/>
        </p:spPr>
        <p:txBody>
          <a:bodyPr wrap="square">
            <a:spAutoFit/>
          </a:bodyPr>
          <a:lstStyle/>
          <a:p>
            <a:pPr marL="0" indent="0">
              <a:buNone/>
            </a:pPr>
            <a:r>
              <a:rPr lang="en-US" sz="2800" dirty="0"/>
              <a:t>Network flow data – Canadian Institute for Cybersecurity</a:t>
            </a:r>
            <a:br>
              <a:rPr lang="en-US" dirty="0"/>
            </a:br>
            <a:r>
              <a:rPr lang="en-US" dirty="0"/>
              <a:t>(</a:t>
            </a:r>
            <a:r>
              <a:rPr lang="en-US" dirty="0">
                <a:hlinkClick r:id="rId3"/>
              </a:rPr>
              <a:t>https://www.unb.ca/cic/datasets/ids-2017.html</a:t>
            </a:r>
            <a:r>
              <a:rPr lang="en-US" dirty="0"/>
              <a:t>)</a:t>
            </a:r>
          </a:p>
        </p:txBody>
      </p:sp>
      <p:sp>
        <p:nvSpPr>
          <p:cNvPr id="10" name="TextBox 9">
            <a:extLst>
              <a:ext uri="{FF2B5EF4-FFF2-40B4-BE49-F238E27FC236}">
                <a16:creationId xmlns:a16="http://schemas.microsoft.com/office/drawing/2014/main" id="{ED6C6397-474D-0CD0-B727-8B53D589D051}"/>
              </a:ext>
            </a:extLst>
          </p:cNvPr>
          <p:cNvSpPr txBox="1"/>
          <p:nvPr/>
        </p:nvSpPr>
        <p:spPr>
          <a:xfrm>
            <a:off x="6258560" y="2824910"/>
            <a:ext cx="4632036" cy="646331"/>
          </a:xfrm>
          <a:prstGeom prst="rect">
            <a:avLst/>
          </a:prstGeom>
          <a:noFill/>
        </p:spPr>
        <p:txBody>
          <a:bodyPr wrap="square" rtlCol="0">
            <a:spAutoFit/>
          </a:bodyPr>
          <a:lstStyle/>
          <a:p>
            <a:pPr marL="571500" indent="-571500">
              <a:buFont typeface="Arial" panose="020B0604020202020204" pitchFamily="34" charset="0"/>
              <a:buChar char="•"/>
            </a:pPr>
            <a:r>
              <a:rPr lang="en-US" sz="3600" dirty="0"/>
              <a:t>2,829,047 </a:t>
            </a:r>
            <a:r>
              <a:rPr lang="en-US" sz="3600" dirty="0" err="1"/>
              <a:t>obs</a:t>
            </a:r>
            <a:r>
              <a:rPr lang="en-US" sz="3600" dirty="0"/>
              <a:t> </a:t>
            </a:r>
          </a:p>
        </p:txBody>
      </p:sp>
    </p:spTree>
    <p:extLst>
      <p:ext uri="{BB962C8B-B14F-4D97-AF65-F5344CB8AC3E}">
        <p14:creationId xmlns:p14="http://schemas.microsoft.com/office/powerpoint/2010/main" val="41287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7"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Exploratory data analysis</a:t>
            </a:r>
            <a:endParaRPr lang="en-US" sz="1600" dirty="0"/>
          </a:p>
        </p:txBody>
      </p:sp>
      <p:sp>
        <p:nvSpPr>
          <p:cNvPr id="16" name="TextBox 15">
            <a:extLst>
              <a:ext uri="{FF2B5EF4-FFF2-40B4-BE49-F238E27FC236}">
                <a16:creationId xmlns:a16="http://schemas.microsoft.com/office/drawing/2014/main" id="{0A304A2C-987B-EC88-47EC-FE4DCFA806D4}"/>
              </a:ext>
            </a:extLst>
          </p:cNvPr>
          <p:cNvSpPr txBox="1"/>
          <p:nvPr/>
        </p:nvSpPr>
        <p:spPr>
          <a:xfrm>
            <a:off x="416560" y="1239520"/>
            <a:ext cx="3759200" cy="5324535"/>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 #   Column               </a:t>
            </a:r>
            <a:r>
              <a:rPr lang="en-US" sz="1000" dirty="0" err="1">
                <a:latin typeface="Courier New" panose="02070309020205020404" pitchFamily="49" charset="0"/>
                <a:cs typeface="Courier New" panose="02070309020205020404" pitchFamily="49" charset="0"/>
              </a:rPr>
              <a:t>Dtype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               -----         </a:t>
            </a:r>
          </a:p>
          <a:p>
            <a:r>
              <a:rPr lang="en-US" sz="1000" dirty="0">
                <a:latin typeface="Courier New" panose="02070309020205020404" pitchFamily="49" charset="0"/>
                <a:cs typeface="Courier New" panose="02070309020205020404" pitchFamily="49" charset="0"/>
              </a:rPr>
              <a:t> 0   </a:t>
            </a:r>
            <a:r>
              <a:rPr lang="en-US" sz="1000" dirty="0" err="1">
                <a:latin typeface="Courier New" panose="02070309020205020404" pitchFamily="49" charset="0"/>
                <a:cs typeface="Courier New" panose="02070309020205020404" pitchFamily="49" charset="0"/>
              </a:rPr>
              <a:t>flow_id</a:t>
            </a:r>
            <a:r>
              <a:rPr lang="en-US" sz="1000" dirty="0">
                <a:latin typeface="Courier New" panose="02070309020205020404" pitchFamily="49" charset="0"/>
                <a:cs typeface="Courier New" panose="02070309020205020404" pitchFamily="49" charset="0"/>
              </a:rPr>
              <a:t>              object        </a:t>
            </a:r>
          </a:p>
          <a:p>
            <a:r>
              <a:rPr lang="en-US" sz="1000" dirty="0">
                <a:latin typeface="Courier New" panose="02070309020205020404" pitchFamily="49" charset="0"/>
                <a:cs typeface="Courier New" panose="02070309020205020404" pitchFamily="49" charset="0"/>
              </a:rPr>
              <a:t> 1   </a:t>
            </a:r>
            <a:r>
              <a:rPr lang="en-US" sz="1000" dirty="0" err="1">
                <a:latin typeface="Courier New" panose="02070309020205020404" pitchFamily="49" charset="0"/>
                <a:cs typeface="Courier New" panose="02070309020205020404" pitchFamily="49" charset="0"/>
              </a:rPr>
              <a:t>srcip</a:t>
            </a:r>
            <a:r>
              <a:rPr lang="en-US" sz="1000" dirty="0">
                <a:latin typeface="Courier New" panose="02070309020205020404" pitchFamily="49" charset="0"/>
                <a:cs typeface="Courier New" panose="02070309020205020404" pitchFamily="49" charset="0"/>
              </a:rPr>
              <a:t>                object        </a:t>
            </a:r>
          </a:p>
          <a:p>
            <a:r>
              <a:rPr lang="en-US" sz="1000" dirty="0">
                <a:latin typeface="Courier New" panose="02070309020205020404" pitchFamily="49" charset="0"/>
                <a:cs typeface="Courier New" panose="02070309020205020404" pitchFamily="49" charset="0"/>
              </a:rPr>
              <a:t> 2   </a:t>
            </a:r>
            <a:r>
              <a:rPr lang="en-US" sz="1000" dirty="0" err="1">
                <a:latin typeface="Courier New" panose="02070309020205020404" pitchFamily="49" charset="0"/>
                <a:cs typeface="Courier New" panose="02070309020205020404" pitchFamily="49" charset="0"/>
              </a:rPr>
              <a:t>src_port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3   </a:t>
            </a:r>
            <a:r>
              <a:rPr lang="en-US" sz="1000" dirty="0" err="1">
                <a:latin typeface="Courier New" panose="02070309020205020404" pitchFamily="49" charset="0"/>
                <a:cs typeface="Courier New" panose="02070309020205020404" pitchFamily="49" charset="0"/>
              </a:rPr>
              <a:t>dstip</a:t>
            </a:r>
            <a:r>
              <a:rPr lang="en-US" sz="1000" dirty="0">
                <a:latin typeface="Courier New" panose="02070309020205020404" pitchFamily="49" charset="0"/>
                <a:cs typeface="Courier New" panose="02070309020205020404" pitchFamily="49" charset="0"/>
              </a:rPr>
              <a:t>                object        </a:t>
            </a:r>
          </a:p>
          <a:p>
            <a:r>
              <a:rPr lang="en-US" sz="1000" dirty="0">
                <a:latin typeface="Courier New" panose="02070309020205020404" pitchFamily="49" charset="0"/>
                <a:cs typeface="Courier New" panose="02070309020205020404" pitchFamily="49" charset="0"/>
              </a:rPr>
              <a:t> 4   </a:t>
            </a:r>
            <a:r>
              <a:rPr lang="en-US" sz="1000" dirty="0" err="1">
                <a:latin typeface="Courier New" panose="02070309020205020404" pitchFamily="49" charset="0"/>
                <a:cs typeface="Courier New" panose="02070309020205020404" pitchFamily="49" charset="0"/>
              </a:rPr>
              <a:t>dst_port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   timestamp            datetime64[ns]</a:t>
            </a:r>
          </a:p>
          <a:p>
            <a:r>
              <a:rPr lang="en-US" sz="1000" dirty="0">
                <a:latin typeface="Courier New" panose="02070309020205020404" pitchFamily="49" charset="0"/>
                <a:cs typeface="Courier New" panose="02070309020205020404" pitchFamily="49" charset="0"/>
              </a:rPr>
              <a:t> 6   </a:t>
            </a:r>
            <a:r>
              <a:rPr lang="en-US" sz="1000" dirty="0" err="1">
                <a:latin typeface="Courier New" panose="02070309020205020404" pitchFamily="49" charset="0"/>
                <a:cs typeface="Courier New" panose="02070309020205020404" pitchFamily="49" charset="0"/>
              </a:rPr>
              <a:t>flow_duration</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   </a:t>
            </a:r>
            <a:r>
              <a:rPr lang="en-US" sz="1000" dirty="0" err="1">
                <a:latin typeface="Courier New" panose="02070309020205020404" pitchFamily="49" charset="0"/>
                <a:cs typeface="Courier New" panose="02070309020205020404" pitchFamily="49" charset="0"/>
              </a:rPr>
              <a:t>tot_fwd_pkts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8   </a:t>
            </a:r>
            <a:r>
              <a:rPr lang="en-US" sz="1000" dirty="0" err="1">
                <a:latin typeface="Courier New" panose="02070309020205020404" pitchFamily="49" charset="0"/>
                <a:cs typeface="Courier New" panose="02070309020205020404" pitchFamily="49" charset="0"/>
              </a:rPr>
              <a:t>tot_bwd_pkts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9   </a:t>
            </a:r>
            <a:r>
              <a:rPr lang="en-US" sz="1000" dirty="0" err="1">
                <a:latin typeface="Courier New" panose="02070309020205020404" pitchFamily="49" charset="0"/>
                <a:cs typeface="Courier New" panose="02070309020205020404" pitchFamily="49" charset="0"/>
              </a:rPr>
              <a:t>tot_len_of_fwd_pkts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10  </a:t>
            </a:r>
            <a:r>
              <a:rPr lang="en-US" sz="1000" dirty="0" err="1">
                <a:latin typeface="Courier New" panose="02070309020205020404" pitchFamily="49" charset="0"/>
                <a:cs typeface="Courier New" panose="02070309020205020404" pitchFamily="49" charset="0"/>
              </a:rPr>
              <a:t>tot_len_of_bwd_pkts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11  </a:t>
            </a:r>
            <a:r>
              <a:rPr lang="en-US" sz="1000" dirty="0" err="1">
                <a:latin typeface="Courier New" panose="02070309020205020404" pitchFamily="49" charset="0"/>
                <a:cs typeface="Courier New" panose="02070309020205020404" pitchFamily="49" charset="0"/>
              </a:rPr>
              <a:t>fwd_pkt_len_max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12  </a:t>
            </a:r>
            <a:r>
              <a:rPr lang="en-US" sz="1000" dirty="0" err="1">
                <a:latin typeface="Courier New" panose="02070309020205020404" pitchFamily="49" charset="0"/>
                <a:cs typeface="Courier New" panose="02070309020205020404" pitchFamily="49" charset="0"/>
              </a:rPr>
              <a:t>fwd_pkt_len_min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13  </a:t>
            </a:r>
            <a:r>
              <a:rPr lang="en-US" sz="1000" dirty="0" err="1">
                <a:latin typeface="Courier New" panose="02070309020205020404" pitchFamily="49" charset="0"/>
                <a:cs typeface="Courier New" panose="02070309020205020404" pitchFamily="49" charset="0"/>
              </a:rPr>
              <a:t>fwd_pkt_len_mean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14  </a:t>
            </a:r>
            <a:r>
              <a:rPr lang="en-US" sz="1000" dirty="0" err="1">
                <a:latin typeface="Courier New" panose="02070309020205020404" pitchFamily="49" charset="0"/>
                <a:cs typeface="Courier New" panose="02070309020205020404" pitchFamily="49" charset="0"/>
              </a:rPr>
              <a:t>fwd_pkt_len_std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15  </a:t>
            </a:r>
            <a:r>
              <a:rPr lang="en-US" sz="1000" dirty="0" err="1">
                <a:latin typeface="Courier New" panose="02070309020205020404" pitchFamily="49" charset="0"/>
                <a:cs typeface="Courier New" panose="02070309020205020404" pitchFamily="49" charset="0"/>
              </a:rPr>
              <a:t>bwd_pkt_len_max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16  </a:t>
            </a:r>
            <a:r>
              <a:rPr lang="en-US" sz="1000" dirty="0" err="1">
                <a:latin typeface="Courier New" panose="02070309020205020404" pitchFamily="49" charset="0"/>
                <a:cs typeface="Courier New" panose="02070309020205020404" pitchFamily="49" charset="0"/>
              </a:rPr>
              <a:t>bwd_pkt_len_min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17  </a:t>
            </a:r>
            <a:r>
              <a:rPr lang="en-US" sz="1000" dirty="0" err="1">
                <a:latin typeface="Courier New" panose="02070309020205020404" pitchFamily="49" charset="0"/>
                <a:cs typeface="Courier New" panose="02070309020205020404" pitchFamily="49" charset="0"/>
              </a:rPr>
              <a:t>bwd_pkt_len_mean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18  </a:t>
            </a:r>
            <a:r>
              <a:rPr lang="en-US" sz="1000" dirty="0" err="1">
                <a:latin typeface="Courier New" panose="02070309020205020404" pitchFamily="49" charset="0"/>
                <a:cs typeface="Courier New" panose="02070309020205020404" pitchFamily="49" charset="0"/>
              </a:rPr>
              <a:t>bwd_pkt_len_std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19  </a:t>
            </a:r>
            <a:r>
              <a:rPr lang="en-US" sz="1000" dirty="0" err="1">
                <a:latin typeface="Courier New" panose="02070309020205020404" pitchFamily="49" charset="0"/>
                <a:cs typeface="Courier New" panose="02070309020205020404" pitchFamily="49" charset="0"/>
              </a:rPr>
              <a:t>flow_bps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20  </a:t>
            </a:r>
            <a:r>
              <a:rPr lang="en-US" sz="1000" dirty="0" err="1">
                <a:latin typeface="Courier New" panose="02070309020205020404" pitchFamily="49" charset="0"/>
                <a:cs typeface="Courier New" panose="02070309020205020404" pitchFamily="49" charset="0"/>
              </a:rPr>
              <a:t>flow_pps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21  </a:t>
            </a:r>
            <a:r>
              <a:rPr lang="en-US" sz="1000" dirty="0" err="1">
                <a:latin typeface="Courier New" panose="02070309020205020404" pitchFamily="49" charset="0"/>
                <a:cs typeface="Courier New" panose="02070309020205020404" pitchFamily="49" charset="0"/>
              </a:rPr>
              <a:t>flow_iat_mean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22  </a:t>
            </a:r>
            <a:r>
              <a:rPr lang="en-US" sz="1000" dirty="0" err="1">
                <a:latin typeface="Courier New" panose="02070309020205020404" pitchFamily="49" charset="0"/>
                <a:cs typeface="Courier New" panose="02070309020205020404" pitchFamily="49" charset="0"/>
              </a:rPr>
              <a:t>flow_iat_std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23  </a:t>
            </a:r>
            <a:r>
              <a:rPr lang="en-US" sz="1000" dirty="0" err="1">
                <a:latin typeface="Courier New" panose="02070309020205020404" pitchFamily="49" charset="0"/>
                <a:cs typeface="Courier New" panose="02070309020205020404" pitchFamily="49" charset="0"/>
              </a:rPr>
              <a:t>flow_iat_max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24  </a:t>
            </a:r>
            <a:r>
              <a:rPr lang="en-US" sz="1000" dirty="0" err="1">
                <a:latin typeface="Courier New" panose="02070309020205020404" pitchFamily="49" charset="0"/>
                <a:cs typeface="Courier New" panose="02070309020205020404" pitchFamily="49" charset="0"/>
              </a:rPr>
              <a:t>flow_iat_min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25  </a:t>
            </a:r>
            <a:r>
              <a:rPr lang="en-US" sz="1000" dirty="0" err="1">
                <a:latin typeface="Courier New" panose="02070309020205020404" pitchFamily="49" charset="0"/>
                <a:cs typeface="Courier New" panose="02070309020205020404" pitchFamily="49" charset="0"/>
              </a:rPr>
              <a:t>fwd_iat_tot</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26  </a:t>
            </a:r>
            <a:r>
              <a:rPr lang="en-US" sz="1000" dirty="0" err="1">
                <a:latin typeface="Courier New" panose="02070309020205020404" pitchFamily="49" charset="0"/>
                <a:cs typeface="Courier New" panose="02070309020205020404" pitchFamily="49" charset="0"/>
              </a:rPr>
              <a:t>fwd_iat_mean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27  </a:t>
            </a:r>
            <a:r>
              <a:rPr lang="en-US" sz="1000" dirty="0" err="1">
                <a:latin typeface="Courier New" panose="02070309020205020404" pitchFamily="49" charset="0"/>
                <a:cs typeface="Courier New" panose="02070309020205020404" pitchFamily="49" charset="0"/>
              </a:rPr>
              <a:t>fwd_iat_std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28  </a:t>
            </a:r>
            <a:r>
              <a:rPr lang="en-US" sz="1000" dirty="0" err="1">
                <a:latin typeface="Courier New" panose="02070309020205020404" pitchFamily="49" charset="0"/>
                <a:cs typeface="Courier New" panose="02070309020205020404" pitchFamily="49" charset="0"/>
              </a:rPr>
              <a:t>fwd_iat_max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29  </a:t>
            </a:r>
            <a:r>
              <a:rPr lang="en-US" sz="1000" dirty="0" err="1">
                <a:latin typeface="Courier New" panose="02070309020205020404" pitchFamily="49" charset="0"/>
                <a:cs typeface="Courier New" panose="02070309020205020404" pitchFamily="49" charset="0"/>
              </a:rPr>
              <a:t>fwd_iat_min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30  </a:t>
            </a:r>
            <a:r>
              <a:rPr lang="en-US" sz="1000" dirty="0" err="1">
                <a:latin typeface="Courier New" panose="02070309020205020404" pitchFamily="49" charset="0"/>
                <a:cs typeface="Courier New" panose="02070309020205020404" pitchFamily="49" charset="0"/>
              </a:rPr>
              <a:t>bwd_iat_tot</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31  </a:t>
            </a:r>
            <a:r>
              <a:rPr lang="en-US" sz="1000" dirty="0" err="1">
                <a:latin typeface="Courier New" panose="02070309020205020404" pitchFamily="49" charset="0"/>
                <a:cs typeface="Courier New" panose="02070309020205020404" pitchFamily="49" charset="0"/>
              </a:rPr>
              <a:t>bwd_iat_mean</a:t>
            </a:r>
            <a:r>
              <a:rPr lang="en-US" sz="1000" dirty="0">
                <a:latin typeface="Courier New" panose="02070309020205020404" pitchFamily="49" charset="0"/>
                <a:cs typeface="Courier New" panose="02070309020205020404" pitchFamily="49" charset="0"/>
              </a:rPr>
              <a:t>         float64 </a:t>
            </a:r>
          </a:p>
        </p:txBody>
      </p:sp>
      <p:sp>
        <p:nvSpPr>
          <p:cNvPr id="20" name="TextBox 19">
            <a:extLst>
              <a:ext uri="{FF2B5EF4-FFF2-40B4-BE49-F238E27FC236}">
                <a16:creationId xmlns:a16="http://schemas.microsoft.com/office/drawing/2014/main" id="{A8711CC3-98A0-0260-D076-EF0935F258DD}"/>
              </a:ext>
            </a:extLst>
          </p:cNvPr>
          <p:cNvSpPr txBox="1"/>
          <p:nvPr/>
        </p:nvSpPr>
        <p:spPr>
          <a:xfrm>
            <a:off x="4257042" y="1239520"/>
            <a:ext cx="3759200" cy="5324535"/>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 #   Column               </a:t>
            </a:r>
            <a:r>
              <a:rPr lang="en-US" sz="1000" dirty="0" err="1">
                <a:latin typeface="Courier New" panose="02070309020205020404" pitchFamily="49" charset="0"/>
                <a:cs typeface="Courier New" panose="02070309020205020404" pitchFamily="49" charset="0"/>
              </a:rPr>
              <a:t>Dtype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               -----         </a:t>
            </a:r>
          </a:p>
          <a:p>
            <a:r>
              <a:rPr lang="en-US" sz="1000" dirty="0">
                <a:latin typeface="Courier New" panose="02070309020205020404" pitchFamily="49" charset="0"/>
                <a:cs typeface="Courier New" panose="02070309020205020404" pitchFamily="49" charset="0"/>
              </a:rPr>
              <a:t> 32  </a:t>
            </a:r>
            <a:r>
              <a:rPr lang="en-US" sz="1000" dirty="0" err="1">
                <a:latin typeface="Courier New" panose="02070309020205020404" pitchFamily="49" charset="0"/>
                <a:cs typeface="Courier New" panose="02070309020205020404" pitchFamily="49" charset="0"/>
              </a:rPr>
              <a:t>bwd_iat_std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33  </a:t>
            </a:r>
            <a:r>
              <a:rPr lang="en-US" sz="1000" dirty="0" err="1">
                <a:latin typeface="Courier New" panose="02070309020205020404" pitchFamily="49" charset="0"/>
                <a:cs typeface="Courier New" panose="02070309020205020404" pitchFamily="49" charset="0"/>
              </a:rPr>
              <a:t>bwd_iat_max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34  </a:t>
            </a:r>
            <a:r>
              <a:rPr lang="en-US" sz="1000" dirty="0" err="1">
                <a:latin typeface="Courier New" panose="02070309020205020404" pitchFamily="49" charset="0"/>
                <a:cs typeface="Courier New" panose="02070309020205020404" pitchFamily="49" charset="0"/>
              </a:rPr>
              <a:t>bwd_iat_min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35  </a:t>
            </a:r>
            <a:r>
              <a:rPr lang="en-US" sz="1000" dirty="0" err="1">
                <a:latin typeface="Courier New" panose="02070309020205020404" pitchFamily="49" charset="0"/>
                <a:cs typeface="Courier New" panose="02070309020205020404" pitchFamily="49" charset="0"/>
              </a:rPr>
              <a:t>fwd_psh_flags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36  </a:t>
            </a:r>
            <a:r>
              <a:rPr lang="en-US" sz="1000" dirty="0" err="1">
                <a:latin typeface="Courier New" panose="02070309020205020404" pitchFamily="49" charset="0"/>
                <a:cs typeface="Courier New" panose="02070309020205020404" pitchFamily="49" charset="0"/>
              </a:rPr>
              <a:t>bwd_psh_flags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37  </a:t>
            </a:r>
            <a:r>
              <a:rPr lang="en-US" sz="1000" dirty="0" err="1">
                <a:latin typeface="Courier New" panose="02070309020205020404" pitchFamily="49" charset="0"/>
                <a:cs typeface="Courier New" panose="02070309020205020404" pitchFamily="49" charset="0"/>
              </a:rPr>
              <a:t>fwd_urg_flags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38  </a:t>
            </a:r>
            <a:r>
              <a:rPr lang="en-US" sz="1000" dirty="0" err="1">
                <a:latin typeface="Courier New" panose="02070309020205020404" pitchFamily="49" charset="0"/>
                <a:cs typeface="Courier New" panose="02070309020205020404" pitchFamily="49" charset="0"/>
              </a:rPr>
              <a:t>bwd_urg_flags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39  </a:t>
            </a:r>
            <a:r>
              <a:rPr lang="en-US" sz="1000" dirty="0" err="1">
                <a:latin typeface="Courier New" panose="02070309020205020404" pitchFamily="49" charset="0"/>
                <a:cs typeface="Courier New" panose="02070309020205020404" pitchFamily="49" charset="0"/>
              </a:rPr>
              <a:t>fwd_hdr_len</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40  </a:t>
            </a:r>
            <a:r>
              <a:rPr lang="en-US" sz="1000" dirty="0" err="1">
                <a:latin typeface="Courier New" panose="02070309020205020404" pitchFamily="49" charset="0"/>
                <a:cs typeface="Courier New" panose="02070309020205020404" pitchFamily="49" charset="0"/>
              </a:rPr>
              <a:t>bwd_hdr_len</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41  </a:t>
            </a:r>
            <a:r>
              <a:rPr lang="en-US" sz="1000" dirty="0" err="1">
                <a:latin typeface="Courier New" panose="02070309020205020404" pitchFamily="49" charset="0"/>
                <a:cs typeface="Courier New" panose="02070309020205020404" pitchFamily="49" charset="0"/>
              </a:rPr>
              <a:t>fwd_pps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42  </a:t>
            </a:r>
            <a:r>
              <a:rPr lang="en-US" sz="1000" dirty="0" err="1">
                <a:latin typeface="Courier New" panose="02070309020205020404" pitchFamily="49" charset="0"/>
                <a:cs typeface="Courier New" panose="02070309020205020404" pitchFamily="49" charset="0"/>
              </a:rPr>
              <a:t>bwd_pps</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43  </a:t>
            </a:r>
            <a:r>
              <a:rPr lang="en-US" sz="1000" dirty="0" err="1">
                <a:latin typeface="Courier New" panose="02070309020205020404" pitchFamily="49" charset="0"/>
                <a:cs typeface="Courier New" panose="02070309020205020404" pitchFamily="49" charset="0"/>
              </a:rPr>
              <a:t>min_pkt_len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44  </a:t>
            </a:r>
            <a:r>
              <a:rPr lang="en-US" sz="1000" dirty="0" err="1">
                <a:latin typeface="Courier New" panose="02070309020205020404" pitchFamily="49" charset="0"/>
                <a:cs typeface="Courier New" panose="02070309020205020404" pitchFamily="49" charset="0"/>
              </a:rPr>
              <a:t>max_pkt_len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45  </a:t>
            </a:r>
            <a:r>
              <a:rPr lang="en-US" sz="1000" dirty="0" err="1">
                <a:latin typeface="Courier New" panose="02070309020205020404" pitchFamily="49" charset="0"/>
                <a:cs typeface="Courier New" panose="02070309020205020404" pitchFamily="49" charset="0"/>
              </a:rPr>
              <a:t>pkt_len_mean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46  </a:t>
            </a:r>
            <a:r>
              <a:rPr lang="en-US" sz="1000" dirty="0" err="1">
                <a:latin typeface="Courier New" panose="02070309020205020404" pitchFamily="49" charset="0"/>
                <a:cs typeface="Courier New" panose="02070309020205020404" pitchFamily="49" charset="0"/>
              </a:rPr>
              <a:t>pkt_len_std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47  </a:t>
            </a:r>
            <a:r>
              <a:rPr lang="en-US" sz="1000" dirty="0" err="1">
                <a:latin typeface="Courier New" panose="02070309020205020404" pitchFamily="49" charset="0"/>
                <a:cs typeface="Courier New" panose="02070309020205020404" pitchFamily="49" charset="0"/>
              </a:rPr>
              <a:t>pkt_len_var</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48  </a:t>
            </a:r>
            <a:r>
              <a:rPr lang="en-US" sz="1000" dirty="0" err="1">
                <a:latin typeface="Courier New" panose="02070309020205020404" pitchFamily="49" charset="0"/>
                <a:cs typeface="Courier New" panose="02070309020205020404" pitchFamily="49" charset="0"/>
              </a:rPr>
              <a:t>fin_flag_ct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49  </a:t>
            </a:r>
            <a:r>
              <a:rPr lang="en-US" sz="1000" dirty="0" err="1">
                <a:latin typeface="Courier New" panose="02070309020205020404" pitchFamily="49" charset="0"/>
                <a:cs typeface="Courier New" panose="02070309020205020404" pitchFamily="49" charset="0"/>
              </a:rPr>
              <a:t>syn_flag_ct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50  </a:t>
            </a:r>
            <a:r>
              <a:rPr lang="en-US" sz="1000" dirty="0" err="1">
                <a:latin typeface="Courier New" panose="02070309020205020404" pitchFamily="49" charset="0"/>
                <a:cs typeface="Courier New" panose="02070309020205020404" pitchFamily="49" charset="0"/>
              </a:rPr>
              <a:t>rst_flag_ct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51  </a:t>
            </a:r>
            <a:r>
              <a:rPr lang="en-US" sz="1000" dirty="0" err="1">
                <a:latin typeface="Courier New" panose="02070309020205020404" pitchFamily="49" charset="0"/>
                <a:cs typeface="Courier New" panose="02070309020205020404" pitchFamily="49" charset="0"/>
              </a:rPr>
              <a:t>psh_flag_ct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52  </a:t>
            </a:r>
            <a:r>
              <a:rPr lang="en-US" sz="1000" dirty="0" err="1">
                <a:latin typeface="Courier New" panose="02070309020205020404" pitchFamily="49" charset="0"/>
                <a:cs typeface="Courier New" panose="02070309020205020404" pitchFamily="49" charset="0"/>
              </a:rPr>
              <a:t>ack_flag_ct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53  </a:t>
            </a:r>
            <a:r>
              <a:rPr lang="en-US" sz="1000" dirty="0" err="1">
                <a:latin typeface="Courier New" panose="02070309020205020404" pitchFamily="49" charset="0"/>
                <a:cs typeface="Courier New" panose="02070309020205020404" pitchFamily="49" charset="0"/>
              </a:rPr>
              <a:t>urg_flag_ct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54  </a:t>
            </a:r>
            <a:r>
              <a:rPr lang="en-US" sz="1000" dirty="0" err="1">
                <a:latin typeface="Courier New" panose="02070309020205020404" pitchFamily="49" charset="0"/>
                <a:cs typeface="Courier New" panose="02070309020205020404" pitchFamily="49" charset="0"/>
              </a:rPr>
              <a:t>cwe_flag_ct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55  </a:t>
            </a:r>
            <a:r>
              <a:rPr lang="en-US" sz="1000" dirty="0" err="1">
                <a:latin typeface="Courier New" panose="02070309020205020404" pitchFamily="49" charset="0"/>
                <a:cs typeface="Courier New" panose="02070309020205020404" pitchFamily="49" charset="0"/>
              </a:rPr>
              <a:t>ece_flag_ct</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56  </a:t>
            </a:r>
            <a:r>
              <a:rPr lang="en-US" sz="1000" dirty="0" err="1">
                <a:latin typeface="Courier New" panose="02070309020205020404" pitchFamily="49" charset="0"/>
                <a:cs typeface="Courier New" panose="02070309020205020404" pitchFamily="49" charset="0"/>
              </a:rPr>
              <a:t>down_up_ratio</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57  </a:t>
            </a:r>
            <a:r>
              <a:rPr lang="en-US" sz="1000" dirty="0" err="1">
                <a:latin typeface="Courier New" panose="02070309020205020404" pitchFamily="49" charset="0"/>
                <a:cs typeface="Courier New" panose="02070309020205020404" pitchFamily="49" charset="0"/>
              </a:rPr>
              <a:t>avg_pkt_sz</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58  </a:t>
            </a:r>
            <a:r>
              <a:rPr lang="en-US" sz="1000" dirty="0" err="1">
                <a:latin typeface="Courier New" panose="02070309020205020404" pitchFamily="49" charset="0"/>
                <a:cs typeface="Courier New" panose="02070309020205020404" pitchFamily="49" charset="0"/>
              </a:rPr>
              <a:t>avg_fwd_seg_sz</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59  </a:t>
            </a:r>
            <a:r>
              <a:rPr lang="en-US" sz="1000" dirty="0" err="1">
                <a:latin typeface="Courier New" panose="02070309020205020404" pitchFamily="49" charset="0"/>
                <a:cs typeface="Courier New" panose="02070309020205020404" pitchFamily="49" charset="0"/>
              </a:rPr>
              <a:t>avg_bwd_seg_sz</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60  fwd_hdr_len_1        int64         </a:t>
            </a:r>
          </a:p>
          <a:p>
            <a:r>
              <a:rPr lang="en-US" sz="1000" dirty="0">
                <a:latin typeface="Courier New" panose="02070309020205020404" pitchFamily="49" charset="0"/>
                <a:cs typeface="Courier New" panose="02070309020205020404" pitchFamily="49" charset="0"/>
              </a:rPr>
              <a:t> 61  </a:t>
            </a:r>
            <a:r>
              <a:rPr lang="en-US" sz="1000" dirty="0" err="1">
                <a:latin typeface="Courier New" panose="02070309020205020404" pitchFamily="49" charset="0"/>
                <a:cs typeface="Courier New" panose="02070309020205020404" pitchFamily="49" charset="0"/>
              </a:rPr>
              <a:t>fwd_avg_bytes_bulk</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62  </a:t>
            </a:r>
            <a:r>
              <a:rPr lang="en-US" sz="1000" dirty="0" err="1">
                <a:latin typeface="Courier New" panose="02070309020205020404" pitchFamily="49" charset="0"/>
                <a:cs typeface="Courier New" panose="02070309020205020404" pitchFamily="49" charset="0"/>
              </a:rPr>
              <a:t>fwd_avg_pkts_bulk</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63  </a:t>
            </a:r>
            <a:r>
              <a:rPr lang="en-US" sz="1000" dirty="0" err="1">
                <a:latin typeface="Courier New" panose="02070309020205020404" pitchFamily="49" charset="0"/>
                <a:cs typeface="Courier New" panose="02070309020205020404" pitchFamily="49" charset="0"/>
              </a:rPr>
              <a:t>fwd_avg_bulk_rate</a:t>
            </a:r>
            <a:r>
              <a:rPr lang="en-US" sz="1000" dirty="0">
                <a:latin typeface="Courier New" panose="02070309020205020404" pitchFamily="49" charset="0"/>
                <a:cs typeface="Courier New" panose="02070309020205020404" pitchFamily="49" charset="0"/>
              </a:rPr>
              <a:t>    int64         </a:t>
            </a:r>
          </a:p>
        </p:txBody>
      </p:sp>
      <p:sp>
        <p:nvSpPr>
          <p:cNvPr id="21" name="TextBox 20">
            <a:extLst>
              <a:ext uri="{FF2B5EF4-FFF2-40B4-BE49-F238E27FC236}">
                <a16:creationId xmlns:a16="http://schemas.microsoft.com/office/drawing/2014/main" id="{AAB9811A-3B07-FB12-559F-D0FB0C2F90D9}"/>
              </a:ext>
            </a:extLst>
          </p:cNvPr>
          <p:cNvSpPr txBox="1"/>
          <p:nvPr/>
        </p:nvSpPr>
        <p:spPr>
          <a:xfrm>
            <a:off x="8183880" y="1282469"/>
            <a:ext cx="3759200" cy="4401205"/>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 #   Column               </a:t>
            </a:r>
            <a:r>
              <a:rPr lang="en-US" sz="1000" dirty="0" err="1">
                <a:latin typeface="Courier New" panose="02070309020205020404" pitchFamily="49" charset="0"/>
                <a:cs typeface="Courier New" panose="02070309020205020404" pitchFamily="49" charset="0"/>
              </a:rPr>
              <a:t>Dtype</a:t>
            </a:r>
            <a:r>
              <a:rPr lang="en-US" sz="1000" dirty="0">
                <a:latin typeface="Courier New" panose="02070309020205020404" pitchFamily="49" charset="0"/>
                <a:cs typeface="Courier New" panose="02070309020205020404" pitchFamily="49" charset="0"/>
              </a:rPr>
              <a:t>         </a:t>
            </a:r>
          </a:p>
          <a:p>
            <a:r>
              <a:rPr lang="en-US" sz="1000" dirty="0">
                <a:latin typeface="Courier New" panose="02070309020205020404" pitchFamily="49" charset="0"/>
                <a:cs typeface="Courier New" panose="02070309020205020404" pitchFamily="49" charset="0"/>
              </a:rPr>
              <a:t>---  ------               -----         </a:t>
            </a:r>
          </a:p>
          <a:p>
            <a:r>
              <a:rPr lang="en-US" sz="1000" dirty="0">
                <a:latin typeface="Courier New" panose="02070309020205020404" pitchFamily="49" charset="0"/>
                <a:cs typeface="Courier New" panose="02070309020205020404" pitchFamily="49" charset="0"/>
              </a:rPr>
              <a:t> 64  </a:t>
            </a:r>
            <a:r>
              <a:rPr lang="en-US" sz="1000" dirty="0" err="1">
                <a:latin typeface="Courier New" panose="02070309020205020404" pitchFamily="49" charset="0"/>
                <a:cs typeface="Courier New" panose="02070309020205020404" pitchFamily="49" charset="0"/>
              </a:rPr>
              <a:t>bwd_avg_bytes_bulk</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65  </a:t>
            </a:r>
            <a:r>
              <a:rPr lang="en-US" sz="1000" dirty="0" err="1">
                <a:latin typeface="Courier New" panose="02070309020205020404" pitchFamily="49" charset="0"/>
                <a:cs typeface="Courier New" panose="02070309020205020404" pitchFamily="49" charset="0"/>
              </a:rPr>
              <a:t>bwd_avg_pkts_bulk</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66  </a:t>
            </a:r>
            <a:r>
              <a:rPr lang="en-US" sz="1000" dirty="0" err="1">
                <a:latin typeface="Courier New" panose="02070309020205020404" pitchFamily="49" charset="0"/>
                <a:cs typeface="Courier New" panose="02070309020205020404" pitchFamily="49" charset="0"/>
              </a:rPr>
              <a:t>bwd_avg_bulk_rate</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67  </a:t>
            </a:r>
            <a:r>
              <a:rPr lang="en-US" sz="1000" dirty="0" err="1">
                <a:latin typeface="Courier New" panose="02070309020205020404" pitchFamily="49" charset="0"/>
                <a:cs typeface="Courier New" panose="02070309020205020404" pitchFamily="49" charset="0"/>
              </a:rPr>
              <a:t>subflow_fwd_pkts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68  </a:t>
            </a:r>
            <a:r>
              <a:rPr lang="en-US" sz="1000" dirty="0" err="1">
                <a:latin typeface="Courier New" panose="02070309020205020404" pitchFamily="49" charset="0"/>
                <a:cs typeface="Courier New" panose="02070309020205020404" pitchFamily="49" charset="0"/>
              </a:rPr>
              <a:t>subflow_fwd_bytes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69  </a:t>
            </a:r>
            <a:r>
              <a:rPr lang="en-US" sz="1000" dirty="0" err="1">
                <a:latin typeface="Courier New" panose="02070309020205020404" pitchFamily="49" charset="0"/>
                <a:cs typeface="Courier New" panose="02070309020205020404" pitchFamily="49" charset="0"/>
              </a:rPr>
              <a:t>subflow_bwd_pkts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70  </a:t>
            </a:r>
            <a:r>
              <a:rPr lang="en-US" sz="1000" dirty="0" err="1">
                <a:latin typeface="Courier New" panose="02070309020205020404" pitchFamily="49" charset="0"/>
                <a:cs typeface="Courier New" panose="02070309020205020404" pitchFamily="49" charset="0"/>
              </a:rPr>
              <a:t>subflow_bwd_bytes</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71  </a:t>
            </a:r>
            <a:r>
              <a:rPr lang="en-US" sz="1000" dirty="0" err="1">
                <a:latin typeface="Courier New" panose="02070309020205020404" pitchFamily="49" charset="0"/>
                <a:cs typeface="Courier New" panose="02070309020205020404" pitchFamily="49" charset="0"/>
              </a:rPr>
              <a:t>init_win_bytes_fwd</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72  </a:t>
            </a:r>
            <a:r>
              <a:rPr lang="en-US" sz="1000" dirty="0" err="1">
                <a:latin typeface="Courier New" panose="02070309020205020404" pitchFamily="49" charset="0"/>
                <a:cs typeface="Courier New" panose="02070309020205020404" pitchFamily="49" charset="0"/>
              </a:rPr>
              <a:t>init_win_bytes_bwd</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73  </a:t>
            </a:r>
            <a:r>
              <a:rPr lang="en-US" sz="1000" dirty="0" err="1">
                <a:latin typeface="Courier New" panose="02070309020205020404" pitchFamily="49" charset="0"/>
                <a:cs typeface="Courier New" panose="02070309020205020404" pitchFamily="49" charset="0"/>
              </a:rPr>
              <a:t>act_data_pkt_fwd</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74  </a:t>
            </a:r>
            <a:r>
              <a:rPr lang="en-US" sz="1000" dirty="0" err="1">
                <a:latin typeface="Courier New" panose="02070309020205020404" pitchFamily="49" charset="0"/>
                <a:cs typeface="Courier New" panose="02070309020205020404" pitchFamily="49" charset="0"/>
              </a:rPr>
              <a:t>min_seg_sz_fwd</a:t>
            </a:r>
            <a:r>
              <a:rPr lang="en-US" sz="1000" dirty="0">
                <a:latin typeface="Courier New" panose="02070309020205020404" pitchFamily="49" charset="0"/>
                <a:cs typeface="Courier New" panose="02070309020205020404" pitchFamily="49" charset="0"/>
              </a:rPr>
              <a:t>       int64         </a:t>
            </a:r>
          </a:p>
          <a:p>
            <a:r>
              <a:rPr lang="en-US" sz="1000" dirty="0">
                <a:latin typeface="Courier New" panose="02070309020205020404" pitchFamily="49" charset="0"/>
                <a:cs typeface="Courier New" panose="02070309020205020404" pitchFamily="49" charset="0"/>
              </a:rPr>
              <a:t> 75  </a:t>
            </a:r>
            <a:r>
              <a:rPr lang="en-US" sz="1000" dirty="0" err="1">
                <a:latin typeface="Courier New" panose="02070309020205020404" pitchFamily="49" charset="0"/>
                <a:cs typeface="Courier New" panose="02070309020205020404" pitchFamily="49" charset="0"/>
              </a:rPr>
              <a:t>active_mean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76  </a:t>
            </a:r>
            <a:r>
              <a:rPr lang="en-US" sz="1000" dirty="0" err="1">
                <a:latin typeface="Courier New" panose="02070309020205020404" pitchFamily="49" charset="0"/>
                <a:cs typeface="Courier New" panose="02070309020205020404" pitchFamily="49" charset="0"/>
              </a:rPr>
              <a:t>active_std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77  </a:t>
            </a:r>
            <a:r>
              <a:rPr lang="en-US" sz="1000" dirty="0" err="1">
                <a:latin typeface="Courier New" panose="02070309020205020404" pitchFamily="49" charset="0"/>
                <a:cs typeface="Courier New" panose="02070309020205020404" pitchFamily="49" charset="0"/>
              </a:rPr>
              <a:t>active_max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78  </a:t>
            </a:r>
            <a:r>
              <a:rPr lang="en-US" sz="1000" dirty="0" err="1">
                <a:latin typeface="Courier New" panose="02070309020205020404" pitchFamily="49" charset="0"/>
                <a:cs typeface="Courier New" panose="02070309020205020404" pitchFamily="49" charset="0"/>
              </a:rPr>
              <a:t>active_min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79  </a:t>
            </a:r>
            <a:r>
              <a:rPr lang="en-US" sz="1000" dirty="0" err="1">
                <a:latin typeface="Courier New" panose="02070309020205020404" pitchFamily="49" charset="0"/>
                <a:cs typeface="Courier New" panose="02070309020205020404" pitchFamily="49" charset="0"/>
              </a:rPr>
              <a:t>idle_mean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80  </a:t>
            </a:r>
            <a:r>
              <a:rPr lang="en-US" sz="1000" dirty="0" err="1">
                <a:latin typeface="Courier New" panose="02070309020205020404" pitchFamily="49" charset="0"/>
                <a:cs typeface="Courier New" panose="02070309020205020404" pitchFamily="49" charset="0"/>
              </a:rPr>
              <a:t>idle_std</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81  </a:t>
            </a:r>
            <a:r>
              <a:rPr lang="en-US" sz="1000" dirty="0" err="1">
                <a:latin typeface="Courier New" panose="02070309020205020404" pitchFamily="49" charset="0"/>
                <a:cs typeface="Courier New" panose="02070309020205020404" pitchFamily="49" charset="0"/>
              </a:rPr>
              <a:t>idle_max</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82  </a:t>
            </a:r>
            <a:r>
              <a:rPr lang="en-US" sz="1000" dirty="0" err="1">
                <a:latin typeface="Courier New" panose="02070309020205020404" pitchFamily="49" charset="0"/>
                <a:cs typeface="Courier New" panose="02070309020205020404" pitchFamily="49" charset="0"/>
              </a:rPr>
              <a:t>idle_min</a:t>
            </a:r>
            <a:r>
              <a:rPr lang="en-US" sz="1000" dirty="0">
                <a:latin typeface="Courier New" panose="02070309020205020404" pitchFamily="49" charset="0"/>
                <a:cs typeface="Courier New" panose="02070309020205020404" pitchFamily="49" charset="0"/>
              </a:rPr>
              <a:t>             float64       </a:t>
            </a:r>
          </a:p>
          <a:p>
            <a:r>
              <a:rPr lang="en-US" sz="1000" dirty="0">
                <a:latin typeface="Courier New" panose="02070309020205020404" pitchFamily="49" charset="0"/>
                <a:cs typeface="Courier New" panose="02070309020205020404" pitchFamily="49" charset="0"/>
              </a:rPr>
              <a:t> 83  label                object        </a:t>
            </a:r>
          </a:p>
          <a:p>
            <a:r>
              <a:rPr lang="en-US" sz="1000" dirty="0">
                <a:latin typeface="Courier New" panose="02070309020205020404" pitchFamily="49" charset="0"/>
                <a:cs typeface="Courier New" panose="02070309020205020404" pitchFamily="49" charset="0"/>
              </a:rPr>
              <a:t> 84  </a:t>
            </a:r>
            <a:r>
              <a:rPr lang="en-US" sz="1000" dirty="0" err="1">
                <a:latin typeface="Courier New" panose="02070309020205020404" pitchFamily="49" charset="0"/>
                <a:cs typeface="Courier New" panose="02070309020205020404" pitchFamily="49" charset="0"/>
              </a:rPr>
              <a:t>fn</a:t>
            </a:r>
            <a:r>
              <a:rPr lang="en-US" sz="1000" dirty="0">
                <a:latin typeface="Courier New" panose="02070309020205020404" pitchFamily="49" charset="0"/>
                <a:cs typeface="Courier New" panose="02070309020205020404" pitchFamily="49" charset="0"/>
              </a:rPr>
              <a:t>                   object        </a:t>
            </a:r>
          </a:p>
          <a:p>
            <a:r>
              <a:rPr lang="en-US" sz="1000" dirty="0">
                <a:latin typeface="Courier New" panose="02070309020205020404" pitchFamily="49" charset="0"/>
                <a:cs typeface="Courier New" panose="02070309020205020404" pitchFamily="49" charset="0"/>
              </a:rPr>
              <a:t> 85  Mon                  uint8         </a:t>
            </a:r>
          </a:p>
          <a:p>
            <a:r>
              <a:rPr lang="en-US" sz="1000" dirty="0">
                <a:latin typeface="Courier New" panose="02070309020205020404" pitchFamily="49" charset="0"/>
                <a:cs typeface="Courier New" panose="02070309020205020404" pitchFamily="49" charset="0"/>
              </a:rPr>
              <a:t> 86  Thu                  uint8         </a:t>
            </a:r>
          </a:p>
          <a:p>
            <a:r>
              <a:rPr lang="en-US" sz="1000" dirty="0">
                <a:latin typeface="Courier New" panose="02070309020205020404" pitchFamily="49" charset="0"/>
                <a:cs typeface="Courier New" panose="02070309020205020404" pitchFamily="49" charset="0"/>
              </a:rPr>
              <a:t> 87  Tue                  uint8         </a:t>
            </a:r>
          </a:p>
          <a:p>
            <a:r>
              <a:rPr lang="en-US" sz="1000" dirty="0">
                <a:latin typeface="Courier New" panose="02070309020205020404" pitchFamily="49" charset="0"/>
                <a:cs typeface="Courier New" panose="02070309020205020404" pitchFamily="49" charset="0"/>
              </a:rPr>
              <a:t> 88  Wed                  uint8         </a:t>
            </a:r>
          </a:p>
          <a:p>
            <a:r>
              <a:rPr lang="en-US" sz="1000" dirty="0">
                <a:latin typeface="Courier New" panose="02070309020205020404" pitchFamily="49" charset="0"/>
                <a:cs typeface="Courier New" panose="02070309020205020404" pitchFamily="49" charset="0"/>
              </a:rPr>
              <a:t> 89  </a:t>
            </a:r>
            <a:r>
              <a:rPr lang="en-US" sz="1000" dirty="0" err="1">
                <a:latin typeface="Courier New" panose="02070309020205020404" pitchFamily="49" charset="0"/>
                <a:cs typeface="Courier New" panose="02070309020205020404" pitchFamily="49" charset="0"/>
              </a:rPr>
              <a:t>udp</a:t>
            </a:r>
            <a:r>
              <a:rPr lang="en-US" sz="1000" dirty="0">
                <a:latin typeface="Courier New" panose="02070309020205020404" pitchFamily="49" charset="0"/>
                <a:cs typeface="Courier New" panose="02070309020205020404" pitchFamily="49" charset="0"/>
              </a:rPr>
              <a:t>                  uint8 </a:t>
            </a:r>
          </a:p>
        </p:txBody>
      </p:sp>
    </p:spTree>
    <p:extLst>
      <p:ext uri="{BB962C8B-B14F-4D97-AF65-F5344CB8AC3E}">
        <p14:creationId xmlns:p14="http://schemas.microsoft.com/office/powerpoint/2010/main" val="35306030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5" name="Picture 4" descr="decorative image of bulls eye design">
            <a:extLst>
              <a:ext uri="{FF2B5EF4-FFF2-40B4-BE49-F238E27FC236}">
                <a16:creationId xmlns:a16="http://schemas.microsoft.com/office/drawing/2014/main" id="{4BE4B96E-5EA8-4897-BE2C-FDAE5768F9C4}"/>
              </a:ext>
            </a:extLst>
          </p:cNvPr>
          <p:cNvPicPr>
            <a:picLocks noChangeAspect="1"/>
          </p:cNvPicPr>
          <p:nvPr/>
        </p:nvPicPr>
        <p:blipFill rotWithShape="1">
          <a:blip r:embed="rId2">
            <a:alphaModFix amt="15000"/>
          </a:blip>
          <a:srcRect t="6584" b="9171"/>
          <a:stretch/>
        </p:blipFill>
        <p:spPr>
          <a:xfrm>
            <a:off x="20" y="2030"/>
            <a:ext cx="12191980" cy="6855970"/>
          </a:xfrm>
          <a:prstGeom prst="rect">
            <a:avLst/>
          </a:prstGeom>
        </p:spPr>
      </p:pic>
      <p:sp>
        <p:nvSpPr>
          <p:cNvPr id="25" name="Rectangle 24">
            <a:extLst>
              <a:ext uri="{FF2B5EF4-FFF2-40B4-BE49-F238E27FC236}">
                <a16:creationId xmlns:a16="http://schemas.microsoft.com/office/drawing/2014/main" id="{4DE0D6BE-330A-422D-9BD9-1E18F73C6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32000">
                <a:schemeClr val="bg2">
                  <a:lumMod val="75000"/>
                  <a:alpha val="3000"/>
                </a:schemeClr>
              </a:gs>
              <a:gs pos="100000">
                <a:sysClr val="windowText" lastClr="000000">
                  <a:alpha val="70000"/>
                </a:sysClr>
              </a:gs>
            </a:gsLst>
            <a:path path="circle">
              <a:fillToRect l="50000" t="5000" r="50000" b="95000"/>
            </a:path>
            <a:tileRect/>
          </a:gra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 name="Title 1">
            <a:extLst>
              <a:ext uri="{FF2B5EF4-FFF2-40B4-BE49-F238E27FC236}">
                <a16:creationId xmlns:a16="http://schemas.microsoft.com/office/drawing/2014/main" id="{6E61A9E1-AECC-49E8-8865-1C160302B7FA}"/>
              </a:ext>
            </a:extLst>
          </p:cNvPr>
          <p:cNvSpPr>
            <a:spLocks noGrp="1"/>
          </p:cNvSpPr>
          <p:nvPr>
            <p:ph type="title"/>
          </p:nvPr>
        </p:nvSpPr>
        <p:spPr>
          <a:xfrm>
            <a:off x="919119" y="392546"/>
            <a:ext cx="10353761" cy="932873"/>
          </a:xfrm>
        </p:spPr>
        <p:txBody>
          <a:bodyPr>
            <a:normAutofit/>
          </a:bodyPr>
          <a:lstStyle/>
          <a:p>
            <a:r>
              <a:rPr lang="en-US" dirty="0"/>
              <a:t>Exploratory data analysis</a:t>
            </a:r>
            <a:endParaRPr lang="en-US" sz="1600" dirty="0"/>
          </a:p>
        </p:txBody>
      </p:sp>
      <p:pic>
        <p:nvPicPr>
          <p:cNvPr id="15" name="Picture 14">
            <a:extLst>
              <a:ext uri="{FF2B5EF4-FFF2-40B4-BE49-F238E27FC236}">
                <a16:creationId xmlns:a16="http://schemas.microsoft.com/office/drawing/2014/main" id="{77BEE19A-00CA-02AC-C940-53EDE8832CFD}"/>
              </a:ext>
            </a:extLst>
          </p:cNvPr>
          <p:cNvPicPr>
            <a:picLocks noChangeAspect="1"/>
          </p:cNvPicPr>
          <p:nvPr/>
        </p:nvPicPr>
        <p:blipFill>
          <a:blip r:embed="rId3"/>
          <a:stretch>
            <a:fillRect/>
          </a:stretch>
        </p:blipFill>
        <p:spPr>
          <a:xfrm>
            <a:off x="1683736" y="1715935"/>
            <a:ext cx="8621328" cy="4648849"/>
          </a:xfrm>
          <a:prstGeom prst="rect">
            <a:avLst/>
          </a:prstGeom>
        </p:spPr>
      </p:pic>
    </p:spTree>
    <p:extLst>
      <p:ext uri="{BB962C8B-B14F-4D97-AF65-F5344CB8AC3E}">
        <p14:creationId xmlns:p14="http://schemas.microsoft.com/office/powerpoint/2010/main" val="2705112375"/>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D98229-7B95-4B48-98C8-487C48B3172A}">
  <ds:schemaRefs>
    <ds:schemaRef ds:uri="http://schemas.microsoft.com/sharepoint/v3/contenttype/forms"/>
  </ds:schemaRefs>
</ds:datastoreItem>
</file>

<file path=customXml/itemProps2.xml><?xml version="1.0" encoding="utf-8"?>
<ds:datastoreItem xmlns:ds="http://schemas.openxmlformats.org/officeDocument/2006/customXml" ds:itemID="{8F5A5B28-3D16-4621-8849-6D474A759E2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53DAA06-94EB-4823-9E76-54CD605DE3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Damask design</Template>
  <TotalTime>2447</TotalTime>
  <Words>1651</Words>
  <Application>Microsoft Office PowerPoint</Application>
  <PresentationFormat>Widescreen</PresentationFormat>
  <Paragraphs>220</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Bookman Old Style</vt:lpstr>
      <vt:lpstr>Calibri</vt:lpstr>
      <vt:lpstr>Courier New</vt:lpstr>
      <vt:lpstr>Rockwell</vt:lpstr>
      <vt:lpstr>Damask</vt:lpstr>
      <vt:lpstr>Malware prediction: A supervised classification model</vt:lpstr>
      <vt:lpstr>Malware Prediction: A Supervised Classification Model</vt:lpstr>
      <vt:lpstr>abstract</vt:lpstr>
      <vt:lpstr>Research question</vt:lpstr>
      <vt:lpstr>Research question</vt:lpstr>
      <vt:lpstr>Netflow basics</vt:lpstr>
      <vt:lpstr>Exploratory data analysis</vt:lpstr>
      <vt:lpstr>Exploratory data analysis</vt:lpstr>
      <vt:lpstr>Exploratory data analysis</vt:lpstr>
      <vt:lpstr>Data wrangling/tidying</vt:lpstr>
      <vt:lpstr>PCA</vt:lpstr>
      <vt:lpstr>modeling</vt:lpstr>
      <vt:lpstr>KNN</vt:lpstr>
      <vt:lpstr>ModeL RUNS</vt:lpstr>
      <vt:lpstr>ModeL analysis</vt:lpstr>
      <vt:lpstr>ModeL runtime</vt:lpstr>
      <vt:lpstr>Best ModeL</vt:lpstr>
      <vt:lpstr>Confusion matrix</vt:lpstr>
      <vt:lpstr>Confusion matrix (OVR)</vt:lpstr>
      <vt:lpstr>Hardest malware to identify</vt:lpstr>
      <vt:lpstr>Malware most prone to false positives</vt:lpstr>
      <vt:lpstr>conclusions</vt:lpstr>
      <vt:lpstr>The downside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Michael Ippolito</dc:creator>
  <cp:lastModifiedBy>Michael Ippolito</cp:lastModifiedBy>
  <cp:revision>101</cp:revision>
  <dcterms:created xsi:type="dcterms:W3CDTF">2022-05-09T06:28:40Z</dcterms:created>
  <dcterms:modified xsi:type="dcterms:W3CDTF">2022-05-11T09:55:45Z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